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DFCEF62-F866-4530-BBD0-0AC3FD097DD6}">
  <a:tblStyle styleId="{CDFCEF62-F866-4530-BBD0-0AC3FD097DD6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/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400" b="0" i="0" u="none" strike="noStrike" cap="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ÜNNEPEK ÉS ÜNNEPLÉS NAPJAINKBAN</a:t>
            </a:r>
            <a:b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ÚJ HIEDELMEK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743200" y="5516562"/>
            <a:ext cx="6400799" cy="987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Barna Gábor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SZTE Néprajzi és Kulturális Antropológiai Tanszék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MTA-SZTE Vallási Kultúrakutató Csoport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505200"/>
            <a:ext cx="4244974" cy="29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765175"/>
            <a:ext cx="4294186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7" y="333375"/>
            <a:ext cx="4190999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57200" y="5943600"/>
            <a:ext cx="1241425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Szent Jobb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715000" y="2971800"/>
            <a:ext cx="2065337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Szent Jobb körmenetek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52400"/>
            <a:ext cx="4248149" cy="609758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505200" y="6324600"/>
            <a:ext cx="1666875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Alkotmány ünnepe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476250"/>
            <a:ext cx="4095749" cy="5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100" y="2060575"/>
            <a:ext cx="4643437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2590800" y="6172200"/>
            <a:ext cx="3963986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Szent István napja és az új kenyér ünnepe - ma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333375"/>
            <a:ext cx="4225925" cy="59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557337"/>
            <a:ext cx="3514724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288925" y="4583112"/>
            <a:ext cx="2832099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Nemzeti ünnep és szimbólumai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836612"/>
            <a:ext cx="4289425" cy="44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476250"/>
            <a:ext cx="3611561" cy="50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590800" y="5867400"/>
            <a:ext cx="2611436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1956 – Az októberi forradalom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562" y="2781300"/>
            <a:ext cx="4386262" cy="328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49275"/>
            <a:ext cx="4005261" cy="333851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4479925" y="493712"/>
            <a:ext cx="3538537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Október 23. szimbóluma – a lyukas zászló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209800" y="5715000"/>
            <a:ext cx="1946275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Iskolai megemlékezés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2060575"/>
            <a:ext cx="4567236" cy="34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3960811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987" y="3284537"/>
            <a:ext cx="251618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4191000" y="6019800"/>
            <a:ext cx="2133599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Május 1. – egykor és ma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04850"/>
            <a:ext cx="7619999" cy="54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2209800" y="6259512"/>
            <a:ext cx="3862387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Katonai parádé – mutatja a „béketábor” erejét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914400"/>
            <a:ext cx="7272336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47662" y="5715000"/>
            <a:ext cx="831215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MSzMP és a Magyar Népköztársaság vezetői a Nagy Októberi Szocialista Forradalom ünnepségén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-1724025" y="7662861"/>
            <a:ext cx="6505574" cy="731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685800" y="2286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szocializmus ünnep kalendáriuma /A</a:t>
            </a:r>
          </a:p>
        </p:txBody>
      </p:sp>
      <p:graphicFrame>
        <p:nvGraphicFramePr>
          <p:cNvPr id="253" name="Shape 253"/>
          <p:cNvGraphicFramePr/>
          <p:nvPr/>
        </p:nvGraphicFramePr>
        <p:xfrm>
          <a:off x="684212" y="1844675"/>
          <a:ext cx="7773975" cy="4005200"/>
        </p:xfrm>
        <a:graphic>
          <a:graphicData uri="http://schemas.openxmlformats.org/drawingml/2006/table">
            <a:tbl>
              <a:tblPr>
                <a:noFill/>
                <a:tableStyleId>{CDFCEF62-F866-4530-BBD0-0AC3FD097DD6}</a:tableStyleId>
              </a:tblPr>
              <a:tblGrid>
                <a:gridCol w="1944675"/>
                <a:gridCol w="1943100"/>
                <a:gridCol w="1295400"/>
                <a:gridCol w="2590800"/>
              </a:tblGrid>
              <a:tr h="4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Dátum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ünnep neve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Munkaszüneti nap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Megjegyzések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Január 1.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Újév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Március 8.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Nemzetközi Nőnap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Virág.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Március 15.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1848-as forradalom emléknapja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ünnep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Munkanap, 1956 után iskolai szünnap, de kötelező iskolai foglalkoztatással.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Kokárda.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Március 21.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Tanácsköztársaság kikiáltásának ünnepe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1969-től bevezetve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Vörös zászló.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Április 4.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Felszabadulás ünnepe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ünnep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1950-ben bevezetve. Vörös zászló.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Húsvét vasárnap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Húsvét hétfő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1950-1956 között tavaszünnep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Vasárnap munkaszüneti nap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Húsvét hétfő 1950-1956 között munkanap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Május 1.</a:t>
                      </a:r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Munka ünnepe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1946-ban bevezetve. Vörös zászló.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Előadás vázlata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ünnep/ünneplés általános jellemzői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mai hiedelmek általános jellemzői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Gyakorlati tanácsok a kutatáshoz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Shape 258"/>
          <p:cNvGraphicFramePr/>
          <p:nvPr/>
        </p:nvGraphicFramePr>
        <p:xfrm>
          <a:off x="685800" y="1916111"/>
          <a:ext cx="7772400" cy="3779800"/>
        </p:xfrm>
        <a:graphic>
          <a:graphicData uri="http://schemas.openxmlformats.org/drawingml/2006/table">
            <a:tbl>
              <a:tblPr>
                <a:noFill/>
                <a:tableStyleId>{CDFCEF62-F866-4530-BBD0-0AC3FD097DD6}</a:tableStyleId>
              </a:tblPr>
              <a:tblGrid>
                <a:gridCol w="1943100"/>
                <a:gridCol w="1943100"/>
                <a:gridCol w="990600"/>
                <a:gridCol w="289560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Augusztus 20.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államalapítás ünnepe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Állami ünnep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új kenyér és az 1949-es új (kommunista) alkotmány ünnepe.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Kenyér, nemzeti és vörös zászló.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Szeptember 29.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Néphadsereg napja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magyar sereg pákozdi győzelmének emléknapja 1848-ban. Vörös zászló.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Október 6.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aradi mártírok emléknapja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nemzeti gyász napja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Megemlékezések a középiskolákban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November 7.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Nagy Október Szocialista Forradalom ünnepe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1955-től munkaszüneti nap, csak 1956 novemberében volt munkanap. Vörös zászló, ötágú vörös csillag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25-26.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1950-1956 között fenyőünnep, másodnapja munkanap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1956-tól munkaszüneti nap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9" name="Shape 259"/>
          <p:cNvSpPr txBox="1"/>
          <p:nvPr/>
        </p:nvSpPr>
        <p:spPr>
          <a:xfrm>
            <a:off x="822325" y="762000"/>
            <a:ext cx="6797674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szocializmus ünnep kalendáriuma /B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533400"/>
            <a:ext cx="5714999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1981200" y="6172200"/>
            <a:ext cx="4819649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Forradalmi Ifjúsági Napok jelvényei 1848 – 1919 – 1945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1676400" y="152400"/>
            <a:ext cx="56388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Ünnepi kalendárium a politikai fordulat után, 2010 / A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271" name="Shape 271"/>
          <p:cNvGraphicFramePr/>
          <p:nvPr/>
        </p:nvGraphicFramePr>
        <p:xfrm>
          <a:off x="457200" y="585787"/>
          <a:ext cx="8382000" cy="4887860"/>
        </p:xfrm>
        <a:graphic>
          <a:graphicData uri="http://schemas.openxmlformats.org/drawingml/2006/table">
            <a:tbl>
              <a:tblPr>
                <a:noFill/>
                <a:tableStyleId>{CDFCEF62-F866-4530-BBD0-0AC3FD097DD6}</a:tableStyleId>
              </a:tblPr>
              <a:tblGrid>
                <a:gridCol w="1524000"/>
                <a:gridCol w="2286000"/>
                <a:gridCol w="1241425"/>
                <a:gridCol w="333057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Dátum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Ünnep neve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Munkaszüneti nap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Megjegyzések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Január 1.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Újév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Február 1.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Köztársaság 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Február 25.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kommunizmus áldozatainak emléknapja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Megemlékezések a középiskolákban.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Március 15.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1848-as forradalom emléknapja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ünnep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modern parlamentarizmus megszületésének emléknapja. 1989-től munkaszüneti nap. 1990-től hivatalos nemzeti ünnep. Ekkor adják át a Kossuth- és a Széchényi-díjakat. Kokárda.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Húsvét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Vasárnap és a rákövetkező hétfő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Április 16.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holokauszt áldozatainak emléknapja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országgyűlés 2000-ben döntött arról, hogy kötelező jelleggel a középiskolák ülik meg. Ez a kárpátaljai zsidóság elhurcolásának kezdőnapja 1944-ben. – Botlókövek.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Május 1.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munka ünnepe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Majális.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Pünkösd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1676400" y="533400"/>
            <a:ext cx="56388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Ünnepi kalendárium a politikai fordulat után, 2010 / B</a:t>
            </a:r>
          </a:p>
        </p:txBody>
      </p:sp>
      <p:graphicFrame>
        <p:nvGraphicFramePr>
          <p:cNvPr id="277" name="Shape 277"/>
          <p:cNvGraphicFramePr/>
          <p:nvPr/>
        </p:nvGraphicFramePr>
        <p:xfrm>
          <a:off x="685800" y="1371600"/>
          <a:ext cx="7620000" cy="4356075"/>
        </p:xfrm>
        <a:graphic>
          <a:graphicData uri="http://schemas.openxmlformats.org/drawingml/2006/table">
            <a:tbl>
              <a:tblPr>
                <a:noFill/>
                <a:tableStyleId>{CDFCEF62-F866-4530-BBD0-0AC3FD097DD6}</a:tableStyleId>
              </a:tblPr>
              <a:tblGrid>
                <a:gridCol w="1600200"/>
                <a:gridCol w="2514600"/>
                <a:gridCol w="1219200"/>
                <a:gridCol w="2286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Dátum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Ünnep neve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Munkaszüneti nap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Megjegyzések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Június 4.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Nemzeti összetartozás 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Trianoni békediktátum aláírásának napja, 1920. Nemzeti lobogó.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Június 19.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Függetlenség 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emlékezet napja, kivonulás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Augusztus 20.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államalapítás ünnepe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és állami ünnep. Szent Jobb, nemzeti lobogó.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Október 6.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aradi mártírok emléknapja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gyásznap, kötelezően megtartandó a középiskolákban. Nemzeti lobogó.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Október 23.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 1956-os forradalom emléknapja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3. Magyar Köztársaság kikiáltásának emléknapja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ünnep. Lyukas zászló, Kossuth-címer.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November 1.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Mindenszentek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Virág, gyertyagyújtás.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25-26.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Karácsony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igen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Betlehem, jászol.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3382962"/>
            <a:ext cx="3717925" cy="278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765175"/>
            <a:ext cx="4003675" cy="54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07975" y="7937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155575" y="-1760536"/>
            <a:ext cx="5953125" cy="3667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307975" y="-1608137"/>
            <a:ext cx="5953125" cy="3667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312737"/>
            <a:ext cx="4189411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8037" y="3311525"/>
            <a:ext cx="5459411" cy="341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Gyakorlati feladatok, lehetőségek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Dokumentálni a mai ünnepeket és ünneplést (állami, nemzeti, közösségi, vallási, hagyományos stb.): interjú a szervezőkkel, szereplőkkel, résztvevőkkel, távolmaradókkal (!)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 ünnepek megfigyelése: az ünnep tér és időszerkezetének dokumentálása írásban, fényképben, szóban (diktafonban) (alkalmanként több személy egyidejű feladata!) (ünnepi beszédek, térhasználat, időszerkezet, viszonyulás az ünnephez)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szocializmus ünneplési emlékeinek összegyűjtése (emlékezetből szóban, fényképben, sajtóban, tárgyi emlékekben – szimbólumokban)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I. világháború és ~ ünnepei emlékeinek összegyűjtése (király szül- és névnapja, koronázási évfordulók, gyászesemények, koronázás, hősi halottak temetése, világháborús emlékművek állítása és avatása, trianoni emlékművek és megemlékezések) (szóban, sajtóban, tárgyi emlékekben – érmek, képeslapok, fényképek, stb.)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Megemlékezések/ünneplések az elszakított területeken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Megemlékezések változásai a szocializmus idején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Emlékművek és változásaik – emlékezet(újra)szerkesztés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Technikai lehetőségek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Füzet és használata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– mindig csak a jobb oldalra írni!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a baloldal kiegészítő feljegyzésekre!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Diktafon: dátum, informátor adatainak rámondása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Fényképkészítés: adatok felírása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Hiedelmek gyűjtése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Mint fent!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Tematika: világűr, földönkívüliek, világvége, természet, élet és halál, betegségek és okaik, gyógyító emberek, természetes gyógymódok vs orvosi kezelések, jósok és látogatásaik,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Ünnepeink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Ünnepek és politikai rendszerek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 hagyományos ünnepi rend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Ünnepek a szocializmusban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 polgári demokrácia ünnepei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ünnep jelentése és jellemzői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Ünnep, emlékezet, hatalom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Tanulságok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Új hiedelmek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„Régi” hiedelmek jellemzői: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mágikus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vallási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Új hiedelmek jellemzői: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tudományos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misztikus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Ünnepek felosztása (Andreas Bimmer)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x="395287" y="1628775"/>
            <a:ext cx="8569325" cy="4910137"/>
            <a:chOff x="395287" y="1628775"/>
            <a:chExt cx="8569325" cy="4910137"/>
          </a:xfrm>
        </p:grpSpPr>
        <p:sp>
          <p:nvSpPr>
            <p:cNvPr id="116" name="Shape 116"/>
            <p:cNvSpPr txBox="1"/>
            <p:nvPr/>
          </p:nvSpPr>
          <p:spPr>
            <a:xfrm>
              <a:off x="4683125" y="6203950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Ünnepek barátok és ismerősök között</a:t>
              </a:r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395287" y="6203950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Városrészi ünnepek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4683125" y="5868987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Családi ünnepek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395287" y="5868987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városi ünnepek</a:t>
              </a: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4683125" y="5534025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Egyesületi ünnepek (ha nem nyilvánosak)</a:t>
              </a:r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395287" y="5534025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falunap, búcsú, lövészünnep, találkozók</a:t>
              </a:r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4683125" y="5199062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Formális és informális csoportok ünnepei</a:t>
              </a: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395287" y="5199062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Helyi ünnepek</a:t>
              </a: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4683125" y="4864100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Évfordulók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395287" y="4864100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Évfordulók</a:t>
              </a: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4683125" y="4221162"/>
              <a:ext cx="4281486" cy="6429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 egyházi év ünnepei (a családban)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395287" y="4221162"/>
              <a:ext cx="4287836" cy="6429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 egyházi év ünnepei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4683125" y="3883025"/>
              <a:ext cx="428148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Kalendáriumi ünnepek (a családban)</a:t>
              </a:r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395287" y="3883025"/>
              <a:ext cx="42878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Kalendáriumi ünnepek</a:t>
              </a: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4683125" y="3548062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Gyári ünnepek</a:t>
              </a: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395287" y="3548062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munka ünnepei</a:t>
              </a: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4683125" y="2968625"/>
              <a:ext cx="4281486" cy="579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395287" y="2968625"/>
              <a:ext cx="4287836" cy="579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Tartomány vagy városlapításra emlékező napok</a:t>
              </a: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4683125" y="2633661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395287" y="2633661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a)ismétlődő regionális napok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4683125" y="2298700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395287" y="2298700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Helyi és regionális ünnepek</a:t>
              </a: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4683125" y="1963736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395287" y="1963736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Nemzeti ünnep</a:t>
              </a: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4683125" y="1628775"/>
              <a:ext cx="428148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Egyéni ünnepek</a:t>
              </a: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395287" y="1628775"/>
              <a:ext cx="4287836" cy="3349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Közösségi ünnepek</a:t>
              </a:r>
            </a:p>
          </p:txBody>
        </p:sp>
        <p:cxnSp>
          <p:nvCxnSpPr>
            <p:cNvPr id="142" name="Shape 142"/>
            <p:cNvCxnSpPr/>
            <p:nvPr/>
          </p:nvCxnSpPr>
          <p:spPr>
            <a:xfrm>
              <a:off x="395287" y="1628775"/>
              <a:ext cx="8569325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" name="Shape 143"/>
            <p:cNvCxnSpPr/>
            <p:nvPr/>
          </p:nvCxnSpPr>
          <p:spPr>
            <a:xfrm>
              <a:off x="395287" y="1963736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395287" y="2298700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395287" y="2633661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395287" y="2968625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7" name="Shape 147"/>
            <p:cNvCxnSpPr/>
            <p:nvPr/>
          </p:nvCxnSpPr>
          <p:spPr>
            <a:xfrm>
              <a:off x="395287" y="3548062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8" name="Shape 148"/>
            <p:cNvCxnSpPr/>
            <p:nvPr/>
          </p:nvCxnSpPr>
          <p:spPr>
            <a:xfrm>
              <a:off x="395287" y="3883025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9" name="Shape 149"/>
            <p:cNvCxnSpPr/>
            <p:nvPr/>
          </p:nvCxnSpPr>
          <p:spPr>
            <a:xfrm>
              <a:off x="395287" y="4221162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0" name="Shape 150"/>
            <p:cNvCxnSpPr/>
            <p:nvPr/>
          </p:nvCxnSpPr>
          <p:spPr>
            <a:xfrm>
              <a:off x="395287" y="4864100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1" name="Shape 151"/>
            <p:cNvCxnSpPr/>
            <p:nvPr/>
          </p:nvCxnSpPr>
          <p:spPr>
            <a:xfrm>
              <a:off x="395287" y="5199062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2" name="Shape 152"/>
            <p:cNvCxnSpPr/>
            <p:nvPr/>
          </p:nvCxnSpPr>
          <p:spPr>
            <a:xfrm>
              <a:off x="395287" y="5534025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3" name="Shape 153"/>
            <p:cNvCxnSpPr/>
            <p:nvPr/>
          </p:nvCxnSpPr>
          <p:spPr>
            <a:xfrm>
              <a:off x="395287" y="5868987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4" name="Shape 154"/>
            <p:cNvCxnSpPr/>
            <p:nvPr/>
          </p:nvCxnSpPr>
          <p:spPr>
            <a:xfrm>
              <a:off x="395287" y="6203950"/>
              <a:ext cx="856932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395287" y="6538912"/>
              <a:ext cx="8569325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6" name="Shape 156"/>
            <p:cNvCxnSpPr/>
            <p:nvPr/>
          </p:nvCxnSpPr>
          <p:spPr>
            <a:xfrm>
              <a:off x="395287" y="1628775"/>
              <a:ext cx="0" cy="4910136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>
              <a:off x="4683125" y="1628775"/>
              <a:ext cx="0" cy="49101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>
              <a:off x="8964611" y="1628775"/>
              <a:ext cx="0" cy="4910136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Shape 163"/>
          <p:cNvGraphicFramePr/>
          <p:nvPr/>
        </p:nvGraphicFramePr>
        <p:xfrm>
          <a:off x="900112" y="836612"/>
          <a:ext cx="7920025" cy="5184650"/>
        </p:xfrm>
        <a:graphic>
          <a:graphicData uri="http://schemas.openxmlformats.org/drawingml/2006/table">
            <a:tbl>
              <a:tblPr>
                <a:noFill/>
                <a:tableStyleId>{CDFCEF62-F866-4530-BBD0-0AC3FD097DD6}</a:tableStyleId>
              </a:tblPr>
              <a:tblGrid>
                <a:gridCol w="1978025"/>
                <a:gridCol w="5942000"/>
              </a:tblGrid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Időpont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Alkalom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március 30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Ünnepélye szentmise az 1848/49-es honvédekért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Húsvét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április 11.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Nemzeti ünnep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Pünkösd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Úrnapja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augusztus 8.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Ferenc József születésnapja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augusztus 15.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Nagyboldogasszony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augusztus 20.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Szent István király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szeptember 8.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Kisasszony (Mária születése)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október 4.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Ferenc József névnapja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október 6.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Aradi vértanúk emléknapja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november 11.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Szent Márton – a templombúcsú napja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8.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Szeplőtelen Fogantatás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64" name="Shape 164"/>
          <p:cNvSpPr txBox="1"/>
          <p:nvPr/>
        </p:nvSpPr>
        <p:spPr>
          <a:xfrm>
            <a:off x="1646236" y="23907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765175"/>
            <a:ext cx="3875087" cy="532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793750"/>
            <a:ext cx="3446461" cy="530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Régi és új helyi ünnepek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Vallási ünnepek, felekezethez kötötten: búcsú, fogadott ünnepek (szakmák, járványok) - falunap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gazdasági év ünnepei: aratás, szüret kezdete,kihajtás, behajtás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Falunap, településrészek ünnepei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Egyesületek, társulatok, testületek ünnepei: tisztújítás, vallási ünnepek, bankettek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Oktatási intézmények ünnepei: (óvodák, iskolák) évnyitók, évzárók, ballagások, szerenádozás, bankett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C7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Körmenetek, nyilvános felvonulások</a:t>
            </a:r>
            <a:b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koszorúzások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Vallási ünnepek körmenettel: Virágvasárnap, Húsvét, búzaszentelő, Úrnapja, Szent István (Szent Jobb körmenet)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Állami és nemzeti ünnepek: március 15. (Kunszentmárton – emlékhelyek körbejárása), május 1., október 23. (emlékhelyek körbejárása, koszorúzások)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1089</Words>
  <Application>Microsoft Office PowerPoint</Application>
  <PresentationFormat>Diavetítés a képernyőre (4:3 oldalarány)</PresentationFormat>
  <Paragraphs>252</Paragraphs>
  <Slides>28</Slides>
  <Notes>28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Alapértelmezett terv</vt:lpstr>
      <vt:lpstr>ÜNNEPEK ÉS ÜNNEPLÉS NAPJAINKBAN ÚJ HIEDELMEK</vt:lpstr>
      <vt:lpstr>Előadás vázlata</vt:lpstr>
      <vt:lpstr>Ünnepeink</vt:lpstr>
      <vt:lpstr>Új hiedelmek </vt:lpstr>
      <vt:lpstr>Ünnepek felosztása (Andreas Bimmer)</vt:lpstr>
      <vt:lpstr>6. dia</vt:lpstr>
      <vt:lpstr>7. dia</vt:lpstr>
      <vt:lpstr>Régi és új helyi ünnepek</vt:lpstr>
      <vt:lpstr>Körmenetek, nyilvános felvonulások koszorúzások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Gyakorlati feladatok, lehetőségek</vt:lpstr>
      <vt:lpstr>Technikai lehetőségek</vt:lpstr>
      <vt:lpstr>Hiedelmek gyűjtése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ÜNNEPEK ÉS ÜNNEPLÉS NAPJAINKBAN ÚJ HIEDELMEK</dc:title>
  <dc:creator>Zsuzsa</dc:creator>
  <cp:lastModifiedBy>István</cp:lastModifiedBy>
  <cp:revision>1</cp:revision>
  <dcterms:modified xsi:type="dcterms:W3CDTF">2017-09-28T18:45:38Z</dcterms:modified>
</cp:coreProperties>
</file>