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41"/>
  </p:handoutMasterIdLst>
  <p:sldIdLst>
    <p:sldId id="256" r:id="rId2"/>
    <p:sldId id="257" r:id="rId3"/>
    <p:sldId id="261" r:id="rId4"/>
    <p:sldId id="259" r:id="rId5"/>
    <p:sldId id="262" r:id="rId6"/>
    <p:sldId id="267" r:id="rId7"/>
    <p:sldId id="266" r:id="rId8"/>
    <p:sldId id="265" r:id="rId9"/>
    <p:sldId id="264" r:id="rId10"/>
    <p:sldId id="297" r:id="rId11"/>
    <p:sldId id="263" r:id="rId12"/>
    <p:sldId id="268" r:id="rId13"/>
    <p:sldId id="269" r:id="rId14"/>
    <p:sldId id="275" r:id="rId15"/>
    <p:sldId id="293" r:id="rId16"/>
    <p:sldId id="270" r:id="rId17"/>
    <p:sldId id="294" r:id="rId18"/>
    <p:sldId id="295" r:id="rId19"/>
    <p:sldId id="296" r:id="rId20"/>
    <p:sldId id="271" r:id="rId21"/>
    <p:sldId id="273" r:id="rId22"/>
    <p:sldId id="272" r:id="rId23"/>
    <p:sldId id="276" r:id="rId24"/>
    <p:sldId id="283" r:id="rId25"/>
    <p:sldId id="277" r:id="rId26"/>
    <p:sldId id="282" r:id="rId27"/>
    <p:sldId id="284" r:id="rId28"/>
    <p:sldId id="281" r:id="rId29"/>
    <p:sldId id="280" r:id="rId30"/>
    <p:sldId id="279" r:id="rId31"/>
    <p:sldId id="278" r:id="rId32"/>
    <p:sldId id="287" r:id="rId33"/>
    <p:sldId id="286" r:id="rId34"/>
    <p:sldId id="285" r:id="rId35"/>
    <p:sldId id="289" r:id="rId36"/>
    <p:sldId id="290" r:id="rId37"/>
    <p:sldId id="260" r:id="rId38"/>
    <p:sldId id="288" r:id="rId39"/>
    <p:sldId id="292" r:id="rId40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5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AE8B-FD12-464A-B387-22B34D008B60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D0632-69CB-4EAD-ADCE-FE2D3D3757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845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2CEA45-BABB-4182-8E6B-2DEABBEF098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A0DE-9CA7-4011-A1AF-417EDCD7ECBC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C04A-6AC2-4C5A-8EFE-F756AB78204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csbetl5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67094"/>
            <a:ext cx="9144000" cy="702509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773238"/>
            <a:ext cx="91440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Geszti Zsófia – Pákay Viktória</a:t>
            </a: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2854325"/>
            <a:ext cx="8207375" cy="151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 betlehemezés tárgyi világa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Betlehemes játékok gyűjtése, kutatása</a:t>
            </a:r>
            <a:br>
              <a:rPr lang="hu-HU" dirty="0" smtClean="0"/>
            </a:br>
            <a:r>
              <a:rPr lang="hu-HU" dirty="0" smtClean="0"/>
              <a:t>Kilencvenes évektől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4248472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u-HU" sz="1600" dirty="0" smtClean="0"/>
          </a:p>
          <a:p>
            <a:r>
              <a:rPr lang="hu-HU" sz="1900" dirty="0" smtClean="0"/>
              <a:t>90-es évektől sok helyen újra felelevenítették a betlehemezést, elindulnak a Betlehemes Találkozók – új témák és szempontok nyíltak a szokás kutatásában</a:t>
            </a:r>
          </a:p>
          <a:p>
            <a:r>
              <a:rPr lang="hu-HU" sz="1900" dirty="0" smtClean="0"/>
              <a:t>1999. Pásztorok, keljünk fel…  Kárpátaljai betlehemes játékok</a:t>
            </a:r>
          </a:p>
          <a:p>
            <a:r>
              <a:rPr lang="hu-HU" sz="1900" dirty="0"/>
              <a:t>2003. Betlehemes </a:t>
            </a:r>
            <a:r>
              <a:rPr lang="hu-HU" sz="1900" dirty="0" smtClean="0"/>
              <a:t>konferencia – Szabad-e ide bejönni betlehemmel?  </a:t>
            </a:r>
          </a:p>
          <a:p>
            <a:r>
              <a:rPr lang="hu-HU" sz="1900" dirty="0" smtClean="0"/>
              <a:t>2004. Konferencia tanulmánykötete</a:t>
            </a:r>
          </a:p>
          <a:p>
            <a:r>
              <a:rPr lang="hu-HU" sz="1900" dirty="0" smtClean="0"/>
              <a:t>2010. „…hanem vagyok Úristen követje…” Betlehemes Találkozók játékszövegei</a:t>
            </a:r>
          </a:p>
          <a:p>
            <a:r>
              <a:rPr lang="hu-HU" sz="1900" dirty="0" smtClean="0"/>
              <a:t>2015. Betlehemes találkozó a Szellemi Kulturális Örökség jó gyakorlatok nemzeti nyilvántartásában kerül</a:t>
            </a:r>
          </a:p>
          <a:p>
            <a:r>
              <a:rPr lang="hu-HU" sz="1900" dirty="0"/>
              <a:t>Betlehemes találkozókhoz kapcsolódó tanácskozások</a:t>
            </a:r>
          </a:p>
          <a:p>
            <a:r>
              <a:rPr lang="hu-HU" sz="1900" dirty="0" smtClean="0"/>
              <a:t>2016-17 Betlehemek – kiállítás a Néprajzi Múzeumban</a:t>
            </a:r>
            <a:endParaRPr lang="hu-HU" sz="1900" dirty="0"/>
          </a:p>
          <a:p>
            <a:pPr marL="0" indent="0">
              <a:buNone/>
            </a:pPr>
            <a:endParaRPr lang="hu-HU" sz="19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44008" y="5173741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Jánok</a:t>
            </a:r>
            <a:r>
              <a:rPr lang="hu-HU" sz="1200" dirty="0" smtClean="0"/>
              <a:t>, Felvidék – Betlehemes találkozó 2017 Debrecen</a:t>
            </a:r>
            <a:endParaRPr lang="hu-HU" sz="1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613" y="1556792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5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Betlehemes játékok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112568"/>
          </a:xfrm>
        </p:spPr>
        <p:txBody>
          <a:bodyPr>
            <a:noAutofit/>
          </a:bodyPr>
          <a:lstStyle/>
          <a:p>
            <a:r>
              <a:rPr lang="hu-HU" sz="1800" dirty="0"/>
              <a:t>A magyar betlehemes játékokat Benedek András csoportosította először</a:t>
            </a:r>
            <a:r>
              <a:rPr lang="hu-HU" sz="1800" dirty="0" smtClean="0"/>
              <a:t>, (1950) </a:t>
            </a:r>
            <a:r>
              <a:rPr lang="hu-HU" sz="1800" dirty="0"/>
              <a:t>a négy típust a négy nagytáj szerint állította </a:t>
            </a:r>
            <a:r>
              <a:rPr lang="hu-HU" sz="1800" dirty="0" smtClean="0"/>
              <a:t>fel:</a:t>
            </a:r>
          </a:p>
          <a:p>
            <a:pPr lvl="2"/>
            <a:r>
              <a:rPr lang="hu-HU" sz="1800" dirty="0" smtClean="0"/>
              <a:t>erdélyi</a:t>
            </a:r>
          </a:p>
          <a:p>
            <a:pPr lvl="2"/>
            <a:r>
              <a:rPr lang="hu-HU" sz="1800" dirty="0" smtClean="0"/>
              <a:t>alföldi</a:t>
            </a:r>
          </a:p>
          <a:p>
            <a:pPr lvl="2"/>
            <a:r>
              <a:rPr lang="hu-HU" sz="1800" dirty="0" smtClean="0"/>
              <a:t>dunántúli </a:t>
            </a:r>
          </a:p>
          <a:p>
            <a:pPr lvl="2"/>
            <a:r>
              <a:rPr lang="hu-HU" sz="1800" dirty="0" smtClean="0"/>
              <a:t>felvidéki típus</a:t>
            </a:r>
          </a:p>
          <a:p>
            <a:pPr marL="342900" lvl="2" indent="-342900">
              <a:buNone/>
            </a:pPr>
            <a:r>
              <a:rPr lang="hu-HU" sz="1800" dirty="0" smtClean="0"/>
              <a:t>	Mindegyik </a:t>
            </a:r>
            <a:r>
              <a:rPr lang="hu-HU" sz="1800" dirty="0"/>
              <a:t>típushoz jellemző motívumokat, cselekményelemeket rendelt, ám felhívta a figyelmet arra is, hogy nem lehet éles határt húzni az egyes típusok között, nagyon sok az átmeneti forma. </a:t>
            </a:r>
          </a:p>
          <a:p>
            <a:r>
              <a:rPr lang="hu-HU" sz="1800" dirty="0" smtClean="0"/>
              <a:t>Magyar Népzene Tára (1953) átvette a földrajzi csoportosítást és ezen kívül 3 csoportba sorolja a betlehemeseket:</a:t>
            </a:r>
          </a:p>
          <a:p>
            <a:pPr lvl="2"/>
            <a:r>
              <a:rPr lang="hu-HU" sz="1800" dirty="0" smtClean="0"/>
              <a:t>betlehemes </a:t>
            </a:r>
            <a:r>
              <a:rPr lang="hu-HU" sz="1800" dirty="0"/>
              <a:t>játékok </a:t>
            </a:r>
            <a:endParaRPr lang="hu-HU" sz="1800" dirty="0" smtClean="0"/>
          </a:p>
          <a:p>
            <a:pPr lvl="2"/>
            <a:r>
              <a:rPr lang="hu-HU" sz="1800" dirty="0" smtClean="0"/>
              <a:t>pásztorjátékok -  hiányos </a:t>
            </a:r>
            <a:r>
              <a:rPr lang="hu-HU" sz="1800" dirty="0"/>
              <a:t>cselekményű, töredékes, romlott szövegű </a:t>
            </a:r>
            <a:r>
              <a:rPr lang="hu-HU" sz="1800" dirty="0" smtClean="0"/>
              <a:t>játékok</a:t>
            </a:r>
          </a:p>
          <a:p>
            <a:pPr lvl="2"/>
            <a:r>
              <a:rPr lang="hu-HU" sz="1800" dirty="0" smtClean="0"/>
              <a:t>különleges típusok – vegyes vízkereszti játékok, bábtáncoltató betlehemezés</a:t>
            </a:r>
            <a:endParaRPr lang="hu-HU" sz="1800" dirty="0"/>
          </a:p>
          <a:p>
            <a:pPr>
              <a:buNone/>
            </a:pPr>
            <a:r>
              <a:rPr lang="hu-HU" sz="1800" dirty="0" smtClean="0"/>
              <a:t>	Ezt a csoportosítást azóta elvetették, de a földrajzi osztályozást változatlanul használja a szakirodalom.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hu-HU" dirty="0" smtClean="0"/>
              <a:t>Betlehemes játékok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2404864"/>
          </a:xfrm>
        </p:spPr>
        <p:txBody>
          <a:bodyPr>
            <a:normAutofit/>
          </a:bodyPr>
          <a:lstStyle/>
          <a:p>
            <a:endParaRPr lang="hu-HU" sz="800" dirty="0" smtClean="0"/>
          </a:p>
          <a:p>
            <a:pPr algn="ctr">
              <a:buNone/>
            </a:pPr>
            <a:r>
              <a:rPr lang="hu-HU" sz="1400" b="1" dirty="0" smtClean="0"/>
              <a:t>Betlehemes játékok „bevett” tipizálása:</a:t>
            </a:r>
            <a:endParaRPr lang="hu-HU" sz="1400" dirty="0"/>
          </a:p>
        </p:txBody>
      </p:sp>
      <p:graphicFrame>
        <p:nvGraphicFramePr>
          <p:cNvPr id="4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1318421"/>
              </p:ext>
            </p:extLst>
          </p:nvPr>
        </p:nvGraphicFramePr>
        <p:xfrm>
          <a:off x="107504" y="2132856"/>
          <a:ext cx="8928992" cy="3675888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Dunántúl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Felvidék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Alföld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Erdély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beköszöntés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beköszöntés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beköszöntés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bekéredzkedés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Betyár jelenete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szálláskeresés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Heródes jelenete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Pásztorok ébresztése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Tréfálkozás az öreg pásztorral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Tréfálkozás az öreg pásztorral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Tréfálkozás az öreg pásztorral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Öreg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csobánnal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pakulárral folytatott beszéd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Pásztorok indulása Betlehembe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antikizáló nevek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Születéstörténet felolvasása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ajándékátadás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Ajándékok liturgikus módon történő felajánlása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ajándékvitel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adománygyűjtés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adománygyűjtés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Kérkedő, fenyegető perselyezés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adománygyűjtés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07504" y="6596390"/>
            <a:ext cx="7956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100" b="1" dirty="0" smtClean="0"/>
              <a:t>Tátrai Zsuzsanna - Karácsony Molnár Erika: Jeles napok, ünnepi szokások c. könyve alapján</a:t>
            </a:r>
            <a:endParaRPr lang="hu-H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Betlehemes játékok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768" y="1353726"/>
            <a:ext cx="5688632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u-HU" sz="1800" dirty="0" smtClean="0"/>
              <a:t>Saját kutatásink alapján 2 típus különíthető el, ezeken belül számos </a:t>
            </a:r>
            <a:r>
              <a:rPr lang="hu-HU" sz="1800" dirty="0" err="1" smtClean="0"/>
              <a:t>mikroregionális</a:t>
            </a:r>
            <a:r>
              <a:rPr lang="hu-HU" sz="1800" dirty="0" smtClean="0"/>
              <a:t> variánscsoport létezik:</a:t>
            </a:r>
          </a:p>
          <a:p>
            <a:pPr lvl="0">
              <a:buNone/>
            </a:pPr>
            <a:endParaRPr lang="hu-HU" sz="800" dirty="0"/>
          </a:p>
          <a:p>
            <a:pPr lvl="0"/>
            <a:r>
              <a:rPr lang="hu-HU" sz="1800" b="1" dirty="0" smtClean="0"/>
              <a:t>Pásztorjáték</a:t>
            </a:r>
            <a:r>
              <a:rPr lang="hu-HU" sz="1800" dirty="0"/>
              <a:t>: Kárpát-medence egész területén, kivéve Erdélyt</a:t>
            </a:r>
          </a:p>
          <a:p>
            <a:pPr lvl="0"/>
            <a:r>
              <a:rPr lang="hu-HU" sz="1800" b="1" dirty="0"/>
              <a:t>Szálláskereső betlehemezés</a:t>
            </a:r>
            <a:r>
              <a:rPr lang="hu-HU" sz="1800" dirty="0"/>
              <a:t>: Erdély</a:t>
            </a:r>
          </a:p>
          <a:p>
            <a:pPr>
              <a:lnSpc>
                <a:spcPct val="90000"/>
              </a:lnSpc>
              <a:buNone/>
            </a:pPr>
            <a:endParaRPr lang="hu-HU" sz="800" dirty="0"/>
          </a:p>
          <a:p>
            <a:pPr>
              <a:lnSpc>
                <a:spcPct val="90000"/>
              </a:lnSpc>
              <a:buNone/>
            </a:pPr>
            <a:r>
              <a:rPr lang="hu-HU" sz="1800" b="1" dirty="0" smtClean="0"/>
              <a:t>A tipizálás szempontjai:</a:t>
            </a:r>
          </a:p>
          <a:p>
            <a:pPr>
              <a:lnSpc>
                <a:spcPct val="90000"/>
              </a:lnSpc>
            </a:pPr>
            <a:r>
              <a:rPr lang="hu-HU" sz="1800" dirty="0" smtClean="0"/>
              <a:t>Játék felépítése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 smtClean="0"/>
              <a:t>Szöveg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 smtClean="0"/>
              <a:t>Énekek</a:t>
            </a:r>
          </a:p>
          <a:p>
            <a:pPr lvl="1">
              <a:lnSpc>
                <a:spcPct val="90000"/>
              </a:lnSpc>
            </a:pPr>
            <a:endParaRPr lang="hu-HU" sz="800" dirty="0" smtClean="0"/>
          </a:p>
          <a:p>
            <a:pPr>
              <a:lnSpc>
                <a:spcPct val="90000"/>
              </a:lnSpc>
            </a:pPr>
            <a:r>
              <a:rPr lang="hu-HU" sz="1800" dirty="0" smtClean="0"/>
              <a:t>Szereplők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 smtClean="0"/>
              <a:t>Száma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 smtClean="0"/>
              <a:t>Szereplők funkciói, elnevezései</a:t>
            </a:r>
          </a:p>
          <a:p>
            <a:pPr lvl="1">
              <a:lnSpc>
                <a:spcPct val="90000"/>
              </a:lnSpc>
            </a:pPr>
            <a:endParaRPr lang="hu-HU" sz="800" dirty="0" smtClean="0"/>
          </a:p>
          <a:p>
            <a:pPr>
              <a:lnSpc>
                <a:spcPct val="90000"/>
              </a:lnSpc>
            </a:pPr>
            <a:r>
              <a:rPr lang="hu-HU" sz="1800" dirty="0" smtClean="0"/>
              <a:t>Kellékek: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 smtClean="0"/>
              <a:t>Betlehem építménye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 smtClean="0"/>
              <a:t>Szereplők öltözete</a:t>
            </a:r>
            <a:endParaRPr lang="hu-HU" sz="1800" dirty="0"/>
          </a:p>
        </p:txBody>
      </p:sp>
      <p:pic>
        <p:nvPicPr>
          <p:cNvPr id="4" name="Picture 6" descr="Salánk4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084168" y="1196752"/>
            <a:ext cx="3059832" cy="263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zentegyházasfalu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036496"/>
            <a:ext cx="4427984" cy="25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084168" y="37890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Salánki betlehemesek (Kárpátalja) 2005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16016" y="659735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„Angyalbetlehemes” Szentegyháza (Erdély)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 descr="Kalja23 térkép vonal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225425"/>
            <a:ext cx="8280400" cy="6359525"/>
          </a:xfrm>
          <a:noFill/>
          <a:ln>
            <a:solidFill>
              <a:srgbClr val="800000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3563888" y="0"/>
            <a:ext cx="5580112" cy="21236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Kárpátalján két jól elkülöníthető variánscsoport létezik:</a:t>
            </a:r>
          </a:p>
          <a:p>
            <a:endParaRPr lang="hu-HU" sz="1600" dirty="0" smtClean="0"/>
          </a:p>
          <a:p>
            <a:pPr>
              <a:buFontTx/>
              <a:buChar char="-"/>
            </a:pPr>
            <a:r>
              <a:rPr lang="hu-HU" sz="1600" dirty="0" smtClean="0"/>
              <a:t> északnyugati /ungi – közvetlenül kapcsolódik a zempléni és </a:t>
            </a:r>
            <a:r>
              <a:rPr lang="hu-HU" sz="1600" dirty="0" err="1" smtClean="0"/>
              <a:t>gömöri</a:t>
            </a:r>
            <a:r>
              <a:rPr lang="hu-HU" sz="1600" dirty="0" smtClean="0"/>
              <a:t> játékokhoz</a:t>
            </a:r>
          </a:p>
          <a:p>
            <a:pPr>
              <a:buFontTx/>
              <a:buChar char="-"/>
            </a:pPr>
            <a:endParaRPr lang="hu-HU" sz="1600" dirty="0" smtClean="0"/>
          </a:p>
          <a:p>
            <a:r>
              <a:rPr lang="hu-HU" sz="1600" dirty="0" smtClean="0"/>
              <a:t>- </a:t>
            </a:r>
            <a:r>
              <a:rPr lang="hu-HU" sz="1600" dirty="0" err="1" smtClean="0"/>
              <a:t>beregi-ugocsai</a:t>
            </a:r>
            <a:r>
              <a:rPr lang="hu-HU" sz="1600" dirty="0" smtClean="0"/>
              <a:t> – tágabban a Felső-Tiszavidéki variánscsoporthoz tartozik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játék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25956"/>
            <a:ext cx="4717032" cy="5256584"/>
          </a:xfrm>
        </p:spPr>
        <p:txBody>
          <a:bodyPr>
            <a:noAutofit/>
          </a:bodyPr>
          <a:lstStyle/>
          <a:p>
            <a:r>
              <a:rPr lang="hu-HU" sz="2800" dirty="0" smtClean="0"/>
              <a:t>Játék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/>
              <a:t>s</a:t>
            </a:r>
            <a:r>
              <a:rPr lang="hu-HU" sz="2000" dirty="0" smtClean="0"/>
              <a:t>zöveg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ének (kotta)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gesztusok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térforma</a:t>
            </a:r>
          </a:p>
          <a:p>
            <a:pPr lvl="1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70679" y="3935239"/>
            <a:ext cx="3779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Tiszacsoma</a:t>
            </a:r>
            <a:r>
              <a:rPr lang="hu-HU" sz="1200" dirty="0" smtClean="0"/>
              <a:t> 2017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29009"/>
            <a:ext cx="3678591" cy="275894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773729" y="6013918"/>
            <a:ext cx="391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Csíkszentdomonkos, 2017</a:t>
            </a:r>
          </a:p>
          <a:p>
            <a:r>
              <a:rPr lang="hu-HU" sz="1200" dirty="0"/>
              <a:t> </a:t>
            </a:r>
            <a:r>
              <a:rPr lang="hu-HU" sz="1200" dirty="0" smtClean="0"/>
              <a:t>              Szentegyháza, 2017</a:t>
            </a:r>
            <a:endParaRPr lang="hu-HU" sz="12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24" y="3985834"/>
            <a:ext cx="3557705" cy="266827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510" y="4281600"/>
            <a:ext cx="3048267" cy="2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0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játék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279793"/>
            <a:ext cx="5220072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600" dirty="0" smtClean="0"/>
              <a:t>A </a:t>
            </a:r>
            <a:r>
              <a:rPr lang="hu-HU" sz="1600" dirty="0"/>
              <a:t>játék általában három fő részből áll: </a:t>
            </a:r>
          </a:p>
          <a:p>
            <a:r>
              <a:rPr lang="hu-HU" sz="1400" dirty="0"/>
              <a:t>bekérés, szereplők színrelépése</a:t>
            </a:r>
          </a:p>
          <a:p>
            <a:r>
              <a:rPr lang="hu-HU" sz="1400" dirty="0"/>
              <a:t>fő cselekmény, pásztorok játéka</a:t>
            </a:r>
          </a:p>
          <a:p>
            <a:r>
              <a:rPr lang="hu-HU" sz="1400" dirty="0"/>
              <a:t>adománygyűjtés, jókívánságok</a:t>
            </a:r>
          </a:p>
          <a:p>
            <a:pPr>
              <a:buNone/>
            </a:pPr>
            <a:r>
              <a:rPr lang="hu-HU" sz="800" dirty="0"/>
              <a:t> </a:t>
            </a:r>
          </a:p>
          <a:p>
            <a:pPr>
              <a:buNone/>
            </a:pPr>
            <a:r>
              <a:rPr lang="hu-HU" sz="1600" dirty="0" smtClean="0"/>
              <a:t>Pásztorjátékok: Cselekmény </a:t>
            </a:r>
            <a:r>
              <a:rPr lang="hu-HU" sz="1600" dirty="0"/>
              <a:t>középpontjában a pásztorok játéka </a:t>
            </a:r>
            <a:r>
              <a:rPr lang="hu-HU" sz="1400" dirty="0"/>
              <a:t>áll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évődés az öreggel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öreg imádkoztatása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pásztorok (vagy csak az öreg) elalvása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pásztorok álma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Mit álmodtál?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angyali szózat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öreg ébresztése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Hány óra van öreg?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elindulás </a:t>
            </a:r>
            <a:r>
              <a:rPr lang="hu-HU" sz="1400" dirty="0" smtClean="0"/>
              <a:t>Betlehembe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p</a:t>
            </a:r>
            <a:r>
              <a:rPr lang="hu-HU" sz="1400" dirty="0" smtClean="0"/>
              <a:t>ásztorok tánca</a:t>
            </a:r>
            <a:endParaRPr lang="hu-HU" sz="14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ajándékvitel, </a:t>
            </a:r>
            <a:r>
              <a:rPr lang="hu-HU" sz="1400" dirty="0" err="1"/>
              <a:t>offerálás</a:t>
            </a:r>
            <a:r>
              <a:rPr lang="hu-HU" sz="1400" dirty="0"/>
              <a:t>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adománygyűjtés</a:t>
            </a:r>
          </a:p>
          <a:p>
            <a:pPr>
              <a:buNone/>
            </a:pPr>
            <a:r>
              <a:rPr lang="hu-HU" sz="800" dirty="0"/>
              <a:t> </a:t>
            </a:r>
          </a:p>
          <a:p>
            <a:pPr>
              <a:buNone/>
            </a:pPr>
            <a:r>
              <a:rPr lang="hu-HU" sz="1600" dirty="0"/>
              <a:t>Szálláskereső betlehemezés: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szentcsalád szálláskeresése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400" dirty="0"/>
              <a:t>pásztorjáték</a:t>
            </a:r>
          </a:p>
          <a:p>
            <a:endParaRPr lang="hu-HU" dirty="0"/>
          </a:p>
        </p:txBody>
      </p:sp>
      <p:pic>
        <p:nvPicPr>
          <p:cNvPr id="24579" name="Picture 3" descr="F:\képek\Kárpátalja\betlehem\2001 karácsony\L&amp;Alila2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1196752"/>
            <a:ext cx="3563888" cy="526005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0" y="6536377"/>
            <a:ext cx="3779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Évődés az Öreggel – </a:t>
            </a:r>
            <a:r>
              <a:rPr lang="hu-HU" sz="1200" dirty="0" err="1" smtClean="0"/>
              <a:t>Tiszabökény</a:t>
            </a:r>
            <a:r>
              <a:rPr lang="hu-HU" sz="1200" dirty="0" smtClean="0"/>
              <a:t> 2001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„Minden folklóralkotás változatokban él”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28800"/>
            <a:ext cx="4752528" cy="4680520"/>
          </a:xfrm>
        </p:spPr>
        <p:txBody>
          <a:bodyPr>
            <a:noAutofit/>
          </a:bodyPr>
          <a:lstStyle/>
          <a:p>
            <a:r>
              <a:rPr lang="hu-HU" sz="1800" dirty="0" smtClean="0"/>
              <a:t>A betlehemezésnél is lehetőség nyílik improvizációra és a játék variálására</a:t>
            </a:r>
          </a:p>
          <a:p>
            <a:endParaRPr lang="hu-HU" sz="1800" dirty="0" smtClean="0"/>
          </a:p>
          <a:p>
            <a:r>
              <a:rPr lang="hu-HU" sz="1800" dirty="0" smtClean="0"/>
              <a:t>Az improvizáció leginkább az Öreg pásztor szerepéhez kötődik, a humoros jelenetekben, ő tud reagálni a közönség megnyilvánulásaira</a:t>
            </a:r>
          </a:p>
          <a:p>
            <a:r>
              <a:rPr lang="hu-HU" sz="1800" dirty="0" smtClean="0"/>
              <a:t>A kötöttebb erdélyi játékoknál is van lehetőség improvizációra</a:t>
            </a:r>
          </a:p>
          <a:p>
            <a:r>
              <a:rPr lang="hu-HU" sz="1800" dirty="0" smtClean="0"/>
              <a:t>Színpadra állított játékoknál nehezebb</a:t>
            </a:r>
          </a:p>
          <a:p>
            <a:r>
              <a:rPr lang="hu-HU" sz="1800" dirty="0" smtClean="0"/>
              <a:t>nehéz összehasonlító vizsgálatokat tenni, mert a betlehemes közlések egy-egy változatot rögzítenek, kevesen vizsgálták funkciója közben a szokást </a:t>
            </a:r>
            <a:endParaRPr lang="hu-HU" sz="1800" dirty="0"/>
          </a:p>
        </p:txBody>
      </p:sp>
      <p:pic>
        <p:nvPicPr>
          <p:cNvPr id="2052" name="Picture 4" descr="F:\képek\Kárpátalja\betlehem\minden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196751"/>
            <a:ext cx="4067944" cy="2828975"/>
          </a:xfrm>
          <a:prstGeom prst="rect">
            <a:avLst/>
          </a:prstGeom>
          <a:noFill/>
        </p:spPr>
      </p:pic>
      <p:pic>
        <p:nvPicPr>
          <p:cNvPr id="2054" name="Picture 6" descr="F:\képek\Kárpátalja\betlehem\2001 karácsony\öreg&amp;gyereke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105556"/>
            <a:ext cx="4067945" cy="275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tiszabökényi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1960" y="1628800"/>
            <a:ext cx="4824536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800" dirty="0" smtClean="0"/>
              <a:t>	Ugyanattól a betlehemes csapattól 2000-ben és 2001-ben összesen 45 változatot rögzítettünk, ebből nincs két egyforma</a:t>
            </a:r>
          </a:p>
          <a:p>
            <a:pPr>
              <a:buNone/>
            </a:pPr>
            <a:endParaRPr lang="hu-HU" sz="1800" dirty="0" smtClean="0"/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A játék hossza, komolysága vagy humora – gyerekijesztgetéstől a pajzánságig az adott közönségtől függ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Az epizódok, párbeszédek, énekek betoldását vagy kihagyását a vezető szereplő (1. Angyal) irányítja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Az improvizálás, szórakoztatás az Öreg feladata, lényege a közönséggel való kommunikáció</a:t>
            </a:r>
          </a:p>
          <a:p>
            <a:endParaRPr lang="hu-HU" sz="18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4581128"/>
            <a:ext cx="388843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b="1" i="1" dirty="0" err="1" smtClean="0"/>
              <a:t>Acilus-bacilus</a:t>
            </a:r>
            <a:r>
              <a:rPr lang="hu-HU" sz="1400" b="1" i="1" dirty="0" smtClean="0"/>
              <a:t>, </a:t>
            </a:r>
            <a:r>
              <a:rPr lang="hu-HU" sz="1400" b="1" i="1" dirty="0" err="1" smtClean="0"/>
              <a:t>kikolbász-bekolbász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Pita</a:t>
            </a:r>
            <a:r>
              <a:rPr lang="hu-HU" sz="1400" b="1" i="1" dirty="0" smtClean="0"/>
              <a:t> kétszáz literes gyomrába </a:t>
            </a:r>
            <a:r>
              <a:rPr lang="hu-HU" sz="1400" b="1" i="1" dirty="0" err="1" smtClean="0"/>
              <a:t>belemász</a:t>
            </a:r>
            <a:endParaRPr lang="hu-HU" sz="1400" b="1" i="1" dirty="0" smtClean="0"/>
          </a:p>
          <a:p>
            <a:r>
              <a:rPr lang="hu-HU" sz="1400" b="1" i="1" dirty="0" smtClean="0"/>
              <a:t>…a Pityu gyomrába egy nagy pohár bor </a:t>
            </a:r>
            <a:r>
              <a:rPr lang="hu-HU" sz="1400" b="1" i="1" dirty="0" err="1" smtClean="0"/>
              <a:t>belemász</a:t>
            </a:r>
            <a:endParaRPr lang="hu-HU" sz="1400" b="1" i="1" dirty="0" smtClean="0"/>
          </a:p>
          <a:p>
            <a:endParaRPr lang="hu-HU" sz="1400" b="1" i="1" dirty="0" smtClean="0"/>
          </a:p>
          <a:p>
            <a:r>
              <a:rPr lang="hu-HU" sz="1400" b="1" i="1" dirty="0" smtClean="0"/>
              <a:t>…egy nagy szál kolbász a </a:t>
            </a:r>
            <a:r>
              <a:rPr lang="hu-HU" sz="1400" b="1" i="1" dirty="0" err="1" smtClean="0"/>
              <a:t>Szvetába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belemász</a:t>
            </a:r>
            <a:endParaRPr lang="hu-HU" sz="1400" b="1" i="1" dirty="0" smtClean="0"/>
          </a:p>
          <a:p>
            <a:endParaRPr lang="hu-HU" sz="1400" b="1" i="1" dirty="0" smtClean="0"/>
          </a:p>
          <a:p>
            <a:r>
              <a:rPr lang="hu-HU" sz="1400" b="1" i="1" dirty="0" err="1" smtClean="0"/>
              <a:t>Acilus-bacilus</a:t>
            </a:r>
            <a:r>
              <a:rPr lang="hu-HU" sz="1400" b="1" i="1" dirty="0" smtClean="0"/>
              <a:t>, pulykahús, de végtelenül szeretem a pulyahúst</a:t>
            </a:r>
            <a:endParaRPr lang="hu-HU" sz="1400" b="1" dirty="0"/>
          </a:p>
        </p:txBody>
      </p:sp>
      <p:pic>
        <p:nvPicPr>
          <p:cNvPr id="3075" name="Picture 3" descr="F:\képek\Kárpátalja\betlehem\2001 karácsony\öregbelép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1196752"/>
            <a:ext cx="413995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tiszabökényi</a:t>
            </a:r>
            <a:r>
              <a:rPr lang="hu-HU" dirty="0" smtClean="0"/>
              <a:t> példa</a:t>
            </a:r>
            <a:endParaRPr lang="hu-HU" dirty="0"/>
          </a:p>
        </p:txBody>
      </p:sp>
      <p:graphicFrame>
        <p:nvGraphicFramePr>
          <p:cNvPr id="4" name="Group 107"/>
          <p:cNvGraphicFramePr>
            <a:graphicFrameLocks/>
          </p:cNvGraphicFramePr>
          <p:nvPr/>
        </p:nvGraphicFramePr>
        <p:xfrm>
          <a:off x="1043608" y="2348880"/>
          <a:ext cx="7200800" cy="3384376"/>
        </p:xfrm>
        <a:graphic>
          <a:graphicData uri="http://schemas.openxmlformats.org/drawingml/2006/table">
            <a:tbl>
              <a:tblPr/>
              <a:tblGrid>
                <a:gridCol w="1846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0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09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4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Gyülekezet vezetői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Nagy társaság, sok gyerek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„átlagos” családok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Kevesen idősek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Epizódok betoldása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Énekek hozzáadása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Humoros improvizáció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Egyes részek rövidítése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1628800"/>
            <a:ext cx="8136904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2000" dirty="0" smtClean="0"/>
              <a:t>A variálódás törvényszerűségei</a:t>
            </a:r>
          </a:p>
          <a:p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/>
              <a:t>B</a:t>
            </a:r>
            <a:r>
              <a:rPr lang="hu-HU" dirty="0" smtClean="0"/>
              <a:t>emutatkozás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5266928" cy="504055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2000 óta foglalkozunk betlehemezéssel</a:t>
            </a:r>
          </a:p>
          <a:p>
            <a:endParaRPr lang="hu-HU" sz="2400" dirty="0" smtClean="0"/>
          </a:p>
          <a:p>
            <a:r>
              <a:rPr lang="hu-HU" sz="2400" dirty="0" smtClean="0"/>
              <a:t>Aktív terepmunka Kárpátalján 2000-2004 között </a:t>
            </a:r>
          </a:p>
          <a:p>
            <a:pPr lvl="2"/>
            <a:r>
              <a:rPr lang="hu-HU" sz="1600" dirty="0" smtClean="0"/>
              <a:t>Fő kutatópont: </a:t>
            </a:r>
            <a:r>
              <a:rPr lang="hu-HU" sz="1600" dirty="0" err="1" smtClean="0"/>
              <a:t>Tiszabökény</a:t>
            </a:r>
            <a:r>
              <a:rPr lang="hu-HU" sz="1600" dirty="0" smtClean="0"/>
              <a:t> (és a hozzá tartozó </a:t>
            </a:r>
            <a:r>
              <a:rPr lang="hu-HU" sz="1600" dirty="0" err="1" smtClean="0"/>
              <a:t>Farkasfalva</a:t>
            </a:r>
            <a:r>
              <a:rPr lang="hu-HU" sz="1600" dirty="0" smtClean="0"/>
              <a:t>), itt két karácsonyon jártunk 2000 januárjában és 2001 decemberében</a:t>
            </a:r>
          </a:p>
          <a:p>
            <a:pPr lvl="2"/>
            <a:r>
              <a:rPr lang="hu-HU" sz="1600" dirty="0" smtClean="0"/>
              <a:t>További vizsgált települések: </a:t>
            </a:r>
            <a:r>
              <a:rPr lang="hu-HU" sz="1600" dirty="0" err="1" smtClean="0"/>
              <a:t>Tiszacsoma</a:t>
            </a:r>
            <a:r>
              <a:rPr lang="hu-HU" sz="1600" dirty="0" smtClean="0"/>
              <a:t>, </a:t>
            </a:r>
            <a:r>
              <a:rPr lang="hu-HU" sz="1600" dirty="0" err="1" smtClean="0"/>
              <a:t>Macsola</a:t>
            </a:r>
            <a:r>
              <a:rPr lang="hu-HU" sz="1600" dirty="0" smtClean="0"/>
              <a:t>, </a:t>
            </a:r>
            <a:r>
              <a:rPr lang="hu-HU" sz="1600" dirty="0" err="1" smtClean="0"/>
              <a:t>Salánk</a:t>
            </a:r>
            <a:r>
              <a:rPr lang="hu-HU" sz="1600" dirty="0" smtClean="0"/>
              <a:t>, Mezővári, </a:t>
            </a:r>
            <a:r>
              <a:rPr lang="hu-HU" sz="1600" dirty="0" err="1" smtClean="0"/>
              <a:t>Csepe</a:t>
            </a:r>
            <a:r>
              <a:rPr lang="hu-HU" sz="1600" dirty="0" smtClean="0"/>
              <a:t>, </a:t>
            </a:r>
            <a:r>
              <a:rPr lang="hu-HU" sz="1600" dirty="0" err="1" smtClean="0"/>
              <a:t>Beregújfalu</a:t>
            </a:r>
            <a:endParaRPr lang="hu-HU" sz="1600" dirty="0" smtClean="0"/>
          </a:p>
          <a:p>
            <a:pPr marL="342900" lvl="2" indent="-342900"/>
            <a:endParaRPr lang="hu-HU" dirty="0" smtClean="0"/>
          </a:p>
          <a:p>
            <a:pPr marL="342900" lvl="2" indent="-342900"/>
            <a:r>
              <a:rPr lang="hu-HU" dirty="0" smtClean="0"/>
              <a:t>Magyarországi, kárpátaljai, székelyföldi betlehemes találkozók vizsgálata</a:t>
            </a:r>
          </a:p>
          <a:p>
            <a:pPr lvl="2"/>
            <a:endParaRPr lang="hu-HU" sz="1600" dirty="0" smtClean="0"/>
          </a:p>
        </p:txBody>
      </p:sp>
      <p:pic>
        <p:nvPicPr>
          <p:cNvPr id="4" name="Kép 3" descr="térkép 2b javitott 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40152" y="1196752"/>
            <a:ext cx="320384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betlehem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6336704" cy="44973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</a:t>
            </a:r>
            <a:r>
              <a:rPr lang="hu-HU" sz="1800" dirty="0"/>
              <a:t>betlehem építménye </a:t>
            </a:r>
            <a:r>
              <a:rPr lang="hu-HU" sz="1800" dirty="0" smtClean="0"/>
              <a:t>változatos formájú</a:t>
            </a:r>
            <a:r>
              <a:rPr lang="hu-HU" sz="1800" dirty="0"/>
              <a:t>, méretű, </a:t>
            </a:r>
            <a:r>
              <a:rPr lang="hu-HU" sz="1800" dirty="0" smtClean="0"/>
              <a:t>díszítésű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kicsi</a:t>
            </a:r>
            <a:r>
              <a:rPr lang="hu-HU" sz="1600" dirty="0"/>
              <a:t>, dísztelen, jelzésértékű </a:t>
            </a:r>
            <a:r>
              <a:rPr lang="hu-HU" sz="1600" dirty="0" smtClean="0"/>
              <a:t>építmények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nagy</a:t>
            </a:r>
            <a:r>
              <a:rPr lang="hu-HU" sz="1600" dirty="0"/>
              <a:t>, nehéz</a:t>
            </a:r>
            <a:r>
              <a:rPr lang="hu-HU" sz="1600" dirty="0" smtClean="0"/>
              <a:t>, díszes, </a:t>
            </a:r>
            <a:r>
              <a:rPr lang="hu-HU" sz="1600" dirty="0"/>
              <a:t>látványos </a:t>
            </a:r>
            <a:r>
              <a:rPr lang="hu-HU" sz="1600" dirty="0" smtClean="0"/>
              <a:t>betlehem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/>
              <a:t>k</a:t>
            </a:r>
            <a:r>
              <a:rPr lang="hu-HU" sz="1600" dirty="0" smtClean="0"/>
              <a:t>ivilágítós betlehem 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/>
              <a:t>a</a:t>
            </a:r>
            <a:r>
              <a:rPr lang="hu-HU" sz="1600" dirty="0" smtClean="0"/>
              <a:t> </a:t>
            </a:r>
            <a:r>
              <a:rPr lang="hu-HU" sz="1600" dirty="0"/>
              <a:t>betlehem alakja általában templomot </a:t>
            </a:r>
            <a:r>
              <a:rPr lang="hu-HU" sz="1600" dirty="0" smtClean="0"/>
              <a:t>ábrázol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helyenként konkrét templomot mintáz </a:t>
            </a:r>
          </a:p>
          <a:p>
            <a:pPr marL="457200" lvl="1" indent="0">
              <a:buNone/>
            </a:pPr>
            <a:endParaRPr lang="hu-HU" sz="1600" dirty="0" smtClean="0"/>
          </a:p>
          <a:p>
            <a:r>
              <a:rPr lang="hu-HU" sz="1800" dirty="0" smtClean="0"/>
              <a:t>A betlehemeket használat előtt felújítják, </a:t>
            </a:r>
            <a:r>
              <a:rPr lang="hu-HU" sz="1800" dirty="0" err="1" smtClean="0"/>
              <a:t>újradíszitik</a:t>
            </a:r>
            <a:r>
              <a:rPr lang="hu-HU" sz="1800" dirty="0"/>
              <a:t>	</a:t>
            </a:r>
          </a:p>
        </p:txBody>
      </p:sp>
      <p:pic>
        <p:nvPicPr>
          <p:cNvPr id="7" name="Picture 6" descr="regibetl b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4077072"/>
            <a:ext cx="220800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áriapócs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2267744" y="4077707"/>
            <a:ext cx="1944216" cy="28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4139952" y="4480791"/>
            <a:ext cx="18722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60-as években épített </a:t>
            </a:r>
            <a:r>
              <a:rPr lang="hu-HU" sz="1400" dirty="0" err="1" smtClean="0"/>
              <a:t>tiszabökényi</a:t>
            </a:r>
            <a:r>
              <a:rPr lang="hu-HU" sz="1400" dirty="0" smtClean="0"/>
              <a:t> betlehemnek a </a:t>
            </a:r>
            <a:r>
              <a:rPr lang="hu-HU" sz="1400" dirty="0" err="1" smtClean="0"/>
              <a:t>máriapócsi</a:t>
            </a:r>
            <a:r>
              <a:rPr lang="hu-HU" sz="1400" dirty="0" smtClean="0"/>
              <a:t> kegytemplom mintájára készítettek  öt tornyot</a:t>
            </a:r>
            <a:endParaRPr lang="hu-HU" sz="1400" dirty="0"/>
          </a:p>
        </p:txBody>
      </p:sp>
      <p:pic>
        <p:nvPicPr>
          <p:cNvPr id="11" name="Picture 7" descr="Tcsoma régi1 b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>
          <a:xfrm>
            <a:off x="7164288" y="1196752"/>
            <a:ext cx="1979712" cy="21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 descr="Tcsoma betlehem javítása"/>
          <p:cNvPicPr>
            <a:picLocks noChangeAspect="1" noChangeArrowheads="1"/>
          </p:cNvPicPr>
          <p:nvPr/>
        </p:nvPicPr>
        <p:blipFill>
          <a:blip r:embed="rId5" cstate="screen">
            <a:lum bright="-10000" contrast="10000"/>
          </a:blip>
          <a:srcRect/>
          <a:stretch>
            <a:fillRect/>
          </a:stretch>
        </p:blipFill>
        <p:spPr>
          <a:xfrm>
            <a:off x="6739762" y="3401194"/>
            <a:ext cx="2404238" cy="345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zövegdoboz 12"/>
          <p:cNvSpPr txBox="1"/>
          <p:nvPr/>
        </p:nvSpPr>
        <p:spPr>
          <a:xfrm>
            <a:off x="5076056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Betlehem felújítása - </a:t>
            </a:r>
            <a:r>
              <a:rPr lang="hu-HU" sz="1200" dirty="0" err="1" smtClean="0"/>
              <a:t>Tiszacsoma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hu-HU" dirty="0" smtClean="0"/>
              <a:t>A betlehem - egytornyú betlehemek</a:t>
            </a:r>
            <a:endParaRPr lang="hu-HU" dirty="0"/>
          </a:p>
        </p:txBody>
      </p:sp>
      <p:pic>
        <p:nvPicPr>
          <p:cNvPr id="27649" name="Picture 1" descr="F:\képek\betlehemes konferencia\betlehemes találkozó 2003 Bp\Tornaújfalu-betlehem3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1196752"/>
            <a:ext cx="2267744" cy="3023350"/>
          </a:xfrm>
          <a:prstGeom prst="rect">
            <a:avLst/>
          </a:prstGeom>
          <a:noFill/>
        </p:spPr>
      </p:pic>
      <p:pic>
        <p:nvPicPr>
          <p:cNvPr id="27650" name="Picture 2" descr="F:\képek\betlehemes konferencia\betlehemes találkozó 2003 Bp\Tornaújfalu-betlehem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196752"/>
            <a:ext cx="2268483" cy="3024336"/>
          </a:xfrm>
          <a:prstGeom prst="rect">
            <a:avLst/>
          </a:prstGeom>
          <a:noFill/>
        </p:spPr>
      </p:pic>
      <p:pic>
        <p:nvPicPr>
          <p:cNvPr id="27651" name="Picture 3" descr="F:\képek\betlehemes konferencia\betlehemes találkozó 2003 Bp\Gombos-betlehem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5004048" y="4025685"/>
            <a:ext cx="2124236" cy="2832315"/>
          </a:xfrm>
          <a:prstGeom prst="rect">
            <a:avLst/>
          </a:prstGeom>
          <a:noFill/>
        </p:spPr>
      </p:pic>
      <p:pic>
        <p:nvPicPr>
          <p:cNvPr id="27652" name="Picture 4" descr="F:\képek\betlehemes konferencia\betlehemes találkozó 2003 Bp\Gombos-betlehem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30334" y="4040065"/>
            <a:ext cx="2113666" cy="2817935"/>
          </a:xfrm>
          <a:prstGeom prst="rect">
            <a:avLst/>
          </a:prstGeom>
          <a:noFill/>
        </p:spPr>
      </p:pic>
      <p:pic>
        <p:nvPicPr>
          <p:cNvPr id="27653" name="Picture 5" descr="F:\képek\betlehemes konferencia\betlehemes találkozó 2003 Bp\Székelykeve-betlehe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1196751"/>
            <a:ext cx="2123728" cy="2831349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563888" y="63813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Gombos (Vajdaság)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72000" y="126876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Tornaújfalu</a:t>
            </a:r>
            <a:r>
              <a:rPr lang="hu-HU" sz="1200" dirty="0" smtClean="0"/>
              <a:t> (Felvidék)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796136" y="242088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Székelykeve</a:t>
            </a:r>
            <a:r>
              <a:rPr lang="hu-HU" sz="1200" dirty="0" smtClean="0"/>
              <a:t>, bukovinai betlehemes (Vajdaság)</a:t>
            </a:r>
            <a:endParaRPr lang="hu-HU" sz="1200" dirty="0"/>
          </a:p>
        </p:txBody>
      </p:sp>
      <p:pic>
        <p:nvPicPr>
          <p:cNvPr id="12" name="Picture 2" descr="http://gyujtemeny.neprajz.hu/motor/altalanos/kep.am.php?tmpl=mutargy_adatok&amp;ab=Neprajz&amp;pa=0101&amp;m=Picture&amp;t=Ari01_Pict_01&amp;k=Targyfoto&amp;ot=kep|jpg&amp;bf=..%2F_objektum%2F%7C&amp;aris=Ari_Sor_01&amp;mid=589&amp;kid=147393&amp;nk=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270653"/>
            <a:ext cx="2421017" cy="2587347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2483768" y="49411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Jászberény, készítés ideje: 20-as évek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betlehem - kéttornyú betlehemek</a:t>
            </a:r>
            <a:endParaRPr lang="hu-HU" dirty="0"/>
          </a:p>
        </p:txBody>
      </p:sp>
      <p:pic>
        <p:nvPicPr>
          <p:cNvPr id="28673" name="Picture 1" descr="F:\képek\betlehemes konferencia\betlehemes találkozó 2003 Bp\Versec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3680024"/>
            <a:ext cx="2383725" cy="3177976"/>
          </a:xfrm>
          <a:prstGeom prst="rect">
            <a:avLst/>
          </a:prstGeom>
          <a:noFill/>
        </p:spPr>
      </p:pic>
      <p:pic>
        <p:nvPicPr>
          <p:cNvPr id="28674" name="Picture 2" descr="F:\képek\Kárpátalja\betlehem\betlehemes találkozó 2005\Szentegyházasfalu - betlehe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2471" y="3789040"/>
            <a:ext cx="4091530" cy="306896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491880" y="645333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Szentegyháza (Erdély)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55776" y="472514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Versec (Vajdaság)</a:t>
            </a:r>
            <a:endParaRPr lang="hu-HU" sz="1200" dirty="0"/>
          </a:p>
        </p:txBody>
      </p:sp>
      <p:pic>
        <p:nvPicPr>
          <p:cNvPr id="8" name="Picture 14" descr="Szernye 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>
          <a:xfrm>
            <a:off x="7380312" y="1196752"/>
            <a:ext cx="1763688" cy="251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gyujtemeny.neprajz.hu/motor/altalanos/kep.am.php?tmpl=mutargy_adatok&amp;ab=Neprajz&amp;pa=0101&amp;m=Picture&amp;t=Ari01_Pict_01&amp;k=Targyfoto&amp;ot=kep|jpg&amp;bf=..%2F_objektum%2F%7C&amp;aris=Ari_Sor_01&amp;mid=589&amp;kid=143735&amp;nk=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1196753"/>
            <a:ext cx="1763687" cy="2475350"/>
          </a:xfrm>
          <a:prstGeom prst="rect">
            <a:avLst/>
          </a:prstGeom>
          <a:noFill/>
        </p:spPr>
      </p:pic>
      <p:pic>
        <p:nvPicPr>
          <p:cNvPr id="28676" name="Picture 4" descr="http://gyujtemeny.neprajz.hu/motor/altalanos/kep.am.php?tmpl=mutargy_adatok&amp;ab=Neprajz&amp;pa=0101&amp;m=Picture&amp;t=Ari01_Pict_01&amp;k=Targyfoto&amp;ot=kep|jpg&amp;bf=..%2F_objektum%2F%7C&amp;aris=Ari_Sor_01&amp;mid=589&amp;kid=170372&amp;nk=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1196752"/>
            <a:ext cx="1639467" cy="2448272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123728" y="28529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Eperjes 1904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763688" y="12687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Zalaegerszeg, </a:t>
            </a:r>
            <a:r>
              <a:rPr lang="hu-HU" sz="1200" dirty="0" err="1" smtClean="0"/>
              <a:t>XIX.sz</a:t>
            </a:r>
            <a:r>
              <a:rPr lang="hu-HU" sz="1200" dirty="0" smtClean="0"/>
              <a:t>. </a:t>
            </a:r>
            <a:endParaRPr lang="hu-HU" sz="1200" dirty="0"/>
          </a:p>
        </p:txBody>
      </p:sp>
      <p:pic>
        <p:nvPicPr>
          <p:cNvPr id="28678" name="Picture 6" descr="http://gyujtemeny.neprajz.hu/motor/altalanos/kep.am.php?tmpl=mutargy_adatok&amp;ab=Neprajz&amp;pa=0101&amp;m=Picture&amp;t=Ari01_Pict_01&amp;k=Targyfoto&amp;ot=kep|jpg&amp;bf=..%2F_objektum%2F%7C&amp;aris=Ari_Sor_01&amp;mid=589&amp;kid=148244&amp;nk=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7984" y="1196752"/>
            <a:ext cx="1584176" cy="2471139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6084168" y="14127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XIX-XX. sz. fordulója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444208" y="29249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Szernye</a:t>
            </a:r>
            <a:r>
              <a:rPr lang="hu-HU" sz="1200" dirty="0" smtClean="0"/>
              <a:t> (Kárpátalja)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betlehem - háromtornyú betlehemek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5482952" cy="13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600" dirty="0" smtClean="0"/>
              <a:t>	</a:t>
            </a:r>
            <a:r>
              <a:rPr lang="hu-HU" sz="1800" dirty="0" smtClean="0"/>
              <a:t>Háromtornyú betlehemek főleg ott vannak, ahol van/volt bábtáncoltatás. A Felső-Tiszavidékre különösen jellemzőek a nagy, díszes, háromtornyú betlehemek</a:t>
            </a:r>
            <a:endParaRPr lang="hu-HU" sz="1800" dirty="0"/>
          </a:p>
        </p:txBody>
      </p:sp>
      <p:pic>
        <p:nvPicPr>
          <p:cNvPr id="6" name="Picture 22" descr="gyerekG1 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60232" y="1196752"/>
            <a:ext cx="2483768" cy="280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3" descr="Csepe betlehemek jav 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708920"/>
            <a:ext cx="3456384" cy="34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gyujtemeny.neprajz.hu/motor/altalanos/kep.am.php?tmpl=mutargy_adatok&amp;ab=Neprajz&amp;pa=0101&amp;m=Picture&amp;t=Ari01_Pict_01&amp;k=Targyfoto&amp;ot=kep|jpg&amp;bf=..%2F_objektum%2F%7C&amp;aris=Ari_Sor_01&amp;mid=589&amp;kid=457875&amp;nk=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08920"/>
            <a:ext cx="2133365" cy="3384376"/>
          </a:xfrm>
          <a:prstGeom prst="rect">
            <a:avLst/>
          </a:prstGeom>
          <a:noFill/>
        </p:spPr>
      </p:pic>
      <p:pic>
        <p:nvPicPr>
          <p:cNvPr id="10" name="Picture 10" descr="Mezővári3"/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>
          <a:xfrm>
            <a:off x="5917517" y="4437112"/>
            <a:ext cx="3226483" cy="2420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zövegdoboz 10"/>
          <p:cNvSpPr txBox="1"/>
          <p:nvPr/>
        </p:nvSpPr>
        <p:spPr>
          <a:xfrm>
            <a:off x="179512" y="62373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Felső-Tiszavidék 1930-as évek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195736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Csepe</a:t>
            </a:r>
            <a:r>
              <a:rPr lang="hu-HU" sz="1200" dirty="0" smtClean="0"/>
              <a:t> (Kárpátalja) – maga a játék kikopott a 60-as években, de a betlehemeket még használják, kántálni járnak velük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23720" y="40050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Tiszabökény</a:t>
            </a:r>
            <a:r>
              <a:rPr lang="hu-HU" sz="1200" dirty="0" smtClean="0"/>
              <a:t> (Kárpátalja)</a:t>
            </a:r>
          </a:p>
          <a:p>
            <a:r>
              <a:rPr lang="hu-HU" sz="1200" dirty="0" smtClean="0"/>
              <a:t>Mezővári (Kárpátalja)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Kivilágítós betlehemek</a:t>
            </a:r>
            <a:endParaRPr lang="hu-HU" dirty="0"/>
          </a:p>
        </p:txBody>
      </p:sp>
      <p:pic>
        <p:nvPicPr>
          <p:cNvPr id="4" name="Picture 13" descr="Halmi2 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3861047"/>
            <a:ext cx="3157789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22_2246 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19872" y="3921659"/>
            <a:ext cx="3240360" cy="293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csbetl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52120" y="1196752"/>
            <a:ext cx="3491880" cy="23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 descr="Halmi3 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1196752"/>
            <a:ext cx="3131840" cy="219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sbetl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033770" y="3789040"/>
            <a:ext cx="2110230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/>
          <p:cNvSpPr/>
          <p:nvPr/>
        </p:nvSpPr>
        <p:spPr>
          <a:xfrm>
            <a:off x="6641976" y="3501008"/>
            <a:ext cx="2502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 dirty="0" err="1" smtClean="0"/>
              <a:t>Tiszabökény</a:t>
            </a:r>
            <a:r>
              <a:rPr lang="hu-HU" sz="1200" b="1" dirty="0" smtClean="0"/>
              <a:t> , </a:t>
            </a:r>
            <a:r>
              <a:rPr lang="hu-HU" sz="1200" dirty="0" smtClean="0"/>
              <a:t>készült: 2000 őszén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1520" y="350100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Halmi (Románia)</a:t>
            </a:r>
            <a:endParaRPr lang="hu-HU" sz="1200" dirty="0"/>
          </a:p>
        </p:txBody>
      </p:sp>
      <p:sp>
        <p:nvSpPr>
          <p:cNvPr id="11" name="Téglalap 10"/>
          <p:cNvSpPr/>
          <p:nvPr/>
        </p:nvSpPr>
        <p:spPr>
          <a:xfrm>
            <a:off x="3157790" y="345999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dirty="0" smtClean="0"/>
              <a:t>Szatmárcsekei betlehem 1933</a:t>
            </a:r>
            <a:r>
              <a:rPr lang="hu-HU" sz="1200" b="1" dirty="0" smtClean="0"/>
              <a:t> </a:t>
            </a:r>
            <a:r>
              <a:rPr lang="hu-HU" sz="1200" dirty="0" smtClean="0"/>
              <a:t>(N. </a:t>
            </a:r>
            <a:r>
              <a:rPr lang="hu-HU" sz="1200" dirty="0" err="1" smtClean="0"/>
              <a:t>Batha</a:t>
            </a:r>
            <a:r>
              <a:rPr lang="hu-HU" sz="1200" dirty="0" smtClean="0"/>
              <a:t> Károly </a:t>
            </a:r>
            <a:r>
              <a:rPr lang="hu-HU" sz="1200" dirty="0" err="1" smtClean="0"/>
              <a:t>Ethn</a:t>
            </a:r>
            <a:r>
              <a:rPr lang="hu-HU" sz="1200" dirty="0" smtClean="0"/>
              <a:t>. 1933.118.)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Bábtáncoltató betlehemezés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5266928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800" dirty="0" smtClean="0"/>
              <a:t>Bábtáncoltató betlehemezés fő előfordulása:</a:t>
            </a:r>
          </a:p>
          <a:p>
            <a:r>
              <a:rPr lang="hu-HU" sz="1600" dirty="0" smtClean="0"/>
              <a:t>Dunántúl – Somogy, Zala</a:t>
            </a:r>
          </a:p>
          <a:p>
            <a:r>
              <a:rPr lang="hu-HU" sz="1600" dirty="0" smtClean="0"/>
              <a:t>Esztergom környéke</a:t>
            </a:r>
          </a:p>
          <a:p>
            <a:r>
              <a:rPr lang="hu-HU" sz="1600" dirty="0" smtClean="0"/>
              <a:t>Felső-Tiszavidék</a:t>
            </a:r>
          </a:p>
          <a:p>
            <a:r>
              <a:rPr lang="hu-HU" sz="1600" dirty="0" smtClean="0"/>
              <a:t>Szórványosan máshol is előfordul (pl. Marosvásárhely)</a:t>
            </a:r>
            <a:endParaRPr lang="hu-HU" sz="1600" dirty="0"/>
          </a:p>
        </p:txBody>
      </p:sp>
      <p:sp>
        <p:nvSpPr>
          <p:cNvPr id="8" name="Téglalap 7"/>
          <p:cNvSpPr/>
          <p:nvPr/>
        </p:nvSpPr>
        <p:spPr>
          <a:xfrm>
            <a:off x="251520" y="328498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 smtClean="0"/>
              <a:t>A bábtáncoltató betlehemezés nem önálló típus, az </a:t>
            </a:r>
            <a:r>
              <a:rPr lang="hu-HU" sz="1600" dirty="0"/>
              <a:t>adott táji típuson belül egy-egy változatot jelent. </a:t>
            </a:r>
            <a:endParaRPr lang="hu-HU" sz="1600" dirty="0" smtClean="0"/>
          </a:p>
          <a:p>
            <a:endParaRPr lang="hu-HU" sz="1600" dirty="0" smtClean="0"/>
          </a:p>
          <a:p>
            <a:r>
              <a:rPr lang="hu-HU" sz="1600" dirty="0" smtClean="0"/>
              <a:t>A bábos </a:t>
            </a:r>
            <a:r>
              <a:rPr lang="hu-HU" sz="1600" dirty="0"/>
              <a:t>epizód, amit </a:t>
            </a:r>
            <a:r>
              <a:rPr lang="hu-HU" sz="1600" dirty="0" smtClean="0"/>
              <a:t>valószínűleg a </a:t>
            </a:r>
            <a:r>
              <a:rPr lang="hu-HU" sz="1600" dirty="0"/>
              <a:t>lengyel-ukrán-román Heródes-játékokból vettek át, csak később kapcsolódott hozzá, így nem alkot a játékkal szerves </a:t>
            </a:r>
            <a:r>
              <a:rPr lang="hu-HU" sz="1600" dirty="0" smtClean="0"/>
              <a:t>egységet</a:t>
            </a:r>
          </a:p>
          <a:p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323528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1600" dirty="0" smtClean="0"/>
          </a:p>
          <a:p>
            <a:r>
              <a:rPr lang="hu-HU" sz="1600" dirty="0" smtClean="0"/>
              <a:t>A </a:t>
            </a:r>
            <a:r>
              <a:rPr lang="hu-HU" sz="1600" dirty="0"/>
              <a:t>bábtáncoltatás egyetlen önálló jelenete, melyben Heródes megjelenik a színen, hogy hatalmával kérkedjen, majd jön a Halál és levágja a fejét. </a:t>
            </a:r>
          </a:p>
        </p:txBody>
      </p:sp>
      <p:pic>
        <p:nvPicPr>
          <p:cNvPr id="10" name="Picture 8" descr="Csetfalva jav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87373" y="1196752"/>
            <a:ext cx="335662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6" descr="vári bábozás 1 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51512" y="4265711"/>
            <a:ext cx="4392488" cy="25922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zövegdoboz 11"/>
          <p:cNvSpPr txBox="1"/>
          <p:nvPr/>
        </p:nvSpPr>
        <p:spPr>
          <a:xfrm>
            <a:off x="5796136" y="386104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Csetfalva</a:t>
            </a:r>
            <a:r>
              <a:rPr lang="hu-HU" sz="1200" dirty="0" smtClean="0"/>
              <a:t> (Kárpátalja)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99592" y="6453336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 Halál levágja Heródes fejét – Mezővári (Kárpátalja)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Bábtáncoltató betlehemezés</a:t>
            </a:r>
            <a:endParaRPr lang="hu-HU" dirty="0"/>
          </a:p>
        </p:txBody>
      </p:sp>
      <p:pic>
        <p:nvPicPr>
          <p:cNvPr id="32769" name="Picture 1" descr="C:\Users\user\Documents\NR\betlehemes találkozók\betlehemes találkozók\Hollá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4410404"/>
            <a:ext cx="1835696" cy="2447595"/>
          </a:xfrm>
          <a:prstGeom prst="rect">
            <a:avLst/>
          </a:prstGeom>
          <a:noFill/>
        </p:spPr>
      </p:pic>
      <p:pic>
        <p:nvPicPr>
          <p:cNvPr id="32770" name="Picture 2" descr="C:\Users\user\Documents\NR\betlehemes találkozók\betlehemes találkozók\IMG_20181208_1500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2123728" y="4373724"/>
            <a:ext cx="3312368" cy="2484276"/>
          </a:xfrm>
          <a:prstGeom prst="rect">
            <a:avLst/>
          </a:prstGeom>
          <a:noFill/>
        </p:spPr>
      </p:pic>
      <p:pic>
        <p:nvPicPr>
          <p:cNvPr id="32772" name="Picture 4" descr="F:\képek\betlehemes konferencia\betlehemes találkozó 2003 Bp\Vörs-bábok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" y="1268760"/>
            <a:ext cx="3203848" cy="1997760"/>
          </a:xfrm>
          <a:prstGeom prst="rect">
            <a:avLst/>
          </a:prstGeom>
          <a:noFill/>
        </p:spPr>
      </p:pic>
      <p:pic>
        <p:nvPicPr>
          <p:cNvPr id="8" name="Picture 2" descr="http://gyujtemeny.neprajz.hu/motor/altalanos/kep.am.php?tmpl=mutargy_adatok&amp;ab=Neprajz&amp;pa=0101&amp;m=Picture&amp;t=Ari01_Pict_01&amp;k=Targyfoto&amp;ot=kep|jpg&amp;bf=..%2F_objektum%2F%7C&amp;aris=Ari_Sor_01&amp;mid=589&amp;kid=144689&amp;nk=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1196752"/>
            <a:ext cx="1979712" cy="2560368"/>
          </a:xfrm>
          <a:prstGeom prst="rect">
            <a:avLst/>
          </a:prstGeom>
          <a:noFill/>
        </p:spPr>
      </p:pic>
      <p:pic>
        <p:nvPicPr>
          <p:cNvPr id="9" name="Picture 2" descr="http://gyujtemeny.neprajz.hu/motor/altalanos/kep.am.php?tmpl=mutargy_adatok&amp;ab=Neprajz&amp;pa=0101&amp;m=Picture&amp;t=Ari01_Pict_01&amp;k=Targyfoto&amp;ot=kep|jpg&amp;bf=..%2F_objektum%2F%7C&amp;aris=Ari_Sor_01&amp;mid=589&amp;kid=170581&amp;nk=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5968" y="4005064"/>
            <a:ext cx="2128032" cy="2852936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6372200" y="371703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Bábtáncoltató betlehem, Esztergom 1904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796136" y="587727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Bábtáncoltató betlehem, Tinnye, Pest m.  1920-as évek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350100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Bábok és betlehem – Vörs (Somogy m.)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51520" y="400506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Betlehem és bábok – Hollád (Somogy m.)</a:t>
            </a:r>
            <a:endParaRPr lang="hu-HU" sz="1200" dirty="0"/>
          </a:p>
        </p:txBody>
      </p:sp>
      <p:pic>
        <p:nvPicPr>
          <p:cNvPr id="32773" name="Picture 5" descr="F:\képek\Kárpátalja\betlehem\Betlehemes - kötetbe\Vör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5856" y="1268760"/>
            <a:ext cx="3202444" cy="246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Bábtáncoltató betlehemezés</a:t>
            </a:r>
            <a:endParaRPr lang="hu-HU" dirty="0"/>
          </a:p>
        </p:txBody>
      </p:sp>
      <p:pic>
        <p:nvPicPr>
          <p:cNvPr id="4" name="Picture 16" descr="vári bábozás 2 retusá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53857"/>
            <a:ext cx="2843808" cy="423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Tcsoma b4 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80112" y="1196752"/>
            <a:ext cx="3563888" cy="26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5" descr="Tcsoma régi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98655" y="4509120"/>
            <a:ext cx="3545345" cy="2348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églalap 10"/>
          <p:cNvSpPr/>
          <p:nvPr/>
        </p:nvSpPr>
        <p:spPr>
          <a:xfrm>
            <a:off x="251520" y="13407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 smtClean="0"/>
              <a:t>A bábtáncoltató betlehemeknél az </a:t>
            </a:r>
            <a:r>
              <a:rPr lang="hu-HU" sz="1600" dirty="0"/>
              <a:t>építmény alja ki van vágva, </a:t>
            </a:r>
            <a:r>
              <a:rPr lang="hu-HU" sz="1600" dirty="0" smtClean="0"/>
              <a:t>a játék alatt a </a:t>
            </a:r>
            <a:r>
              <a:rPr lang="hu-HU" sz="1600" dirty="0"/>
              <a:t>betlehemet két székre állítják, a bábtáncoltató mögé térdel és a bábokat alulról mozgatja.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724128" y="386104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A bábok mozgatására szolgáló kivágás a betlehemek alján</a:t>
            </a:r>
          </a:p>
          <a:p>
            <a:r>
              <a:rPr lang="hu-HU" sz="1200" dirty="0" err="1" smtClean="0"/>
              <a:t>Tiszacsoma</a:t>
            </a:r>
            <a:r>
              <a:rPr lang="hu-HU" sz="1200" dirty="0" smtClean="0"/>
              <a:t> (Kárpátalja) 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915816" y="61653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Bábok mozgatása</a:t>
            </a:r>
          </a:p>
          <a:p>
            <a:r>
              <a:rPr lang="hu-HU" sz="1200" dirty="0" smtClean="0"/>
              <a:t>Mezővári (Kárpátalja)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Bábtáncoltató betlehemezés - Bábok</a:t>
            </a:r>
            <a:endParaRPr lang="hu-HU" dirty="0"/>
          </a:p>
        </p:txBody>
      </p:sp>
      <p:pic>
        <p:nvPicPr>
          <p:cNvPr id="7" name="Picture 24" descr="vári bábok 7 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84016" y="1196752"/>
            <a:ext cx="36599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6" descr="vári bábok 2 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71592" y="4677325"/>
            <a:ext cx="3672408" cy="21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8" descr="vári bábok 3 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347864" y="3977333"/>
            <a:ext cx="1982414" cy="2880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zövegdoboz 9"/>
          <p:cNvSpPr txBox="1"/>
          <p:nvPr/>
        </p:nvSpPr>
        <p:spPr>
          <a:xfrm>
            <a:off x="5543600" y="40050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Pásztorok, Halál, Heródes, Ördög, Öreg pásztorok – Mezővári (Kárpátalja)</a:t>
            </a:r>
            <a:endParaRPr lang="hu-HU" sz="1200" dirty="0"/>
          </a:p>
        </p:txBody>
      </p:sp>
      <p:pic>
        <p:nvPicPr>
          <p:cNvPr id="11" name="Picture 12" descr="Tcsoma bábok 2002 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77072"/>
            <a:ext cx="220353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>
            <a:off x="155424" y="137473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B</a:t>
            </a:r>
            <a:r>
              <a:rPr lang="hu-HU" sz="1600" dirty="0" smtClean="0"/>
              <a:t>ábok </a:t>
            </a:r>
            <a:r>
              <a:rPr lang="hu-HU" sz="1600" dirty="0"/>
              <a:t>fa nyélre vannak </a:t>
            </a:r>
            <a:r>
              <a:rPr lang="hu-HU" sz="1600" dirty="0" smtClean="0"/>
              <a:t>erősítve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K</a:t>
            </a:r>
            <a:r>
              <a:rPr lang="hu-HU" sz="1600" dirty="0" smtClean="0"/>
              <a:t>evésbé kidolgozott – minden évben új bábot készítenek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anyaguk, textil, kóc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Kidolgozottabb</a:t>
            </a:r>
            <a:r>
              <a:rPr lang="hu-HU" sz="1600" dirty="0" smtClean="0"/>
              <a:t> bábok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fából faragják, </a:t>
            </a:r>
            <a:r>
              <a:rPr lang="hu-HU" sz="1600" dirty="0"/>
              <a:t>arcukat </a:t>
            </a:r>
            <a:r>
              <a:rPr lang="hu-HU" sz="1600" dirty="0" smtClean="0"/>
              <a:t>megrajzolják</a:t>
            </a:r>
            <a:r>
              <a:rPr lang="hu-HU" sz="1600" dirty="0"/>
              <a:t>, testüket </a:t>
            </a:r>
            <a:r>
              <a:rPr lang="hu-HU" sz="1600" dirty="0" smtClean="0"/>
              <a:t>	szőrmével</a:t>
            </a:r>
            <a:r>
              <a:rPr lang="hu-HU" sz="1600" dirty="0"/>
              <a:t>, textillel </a:t>
            </a:r>
            <a:r>
              <a:rPr lang="hu-HU" sz="1600" dirty="0" smtClean="0"/>
              <a:t>fedik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Heródes báb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feje leválasztható </a:t>
            </a:r>
            <a:r>
              <a:rPr lang="hu-HU" sz="1600" dirty="0"/>
              <a:t>a testéről, de egy spárgával </a:t>
            </a:r>
            <a:r>
              <a:rPr lang="hu-HU" sz="1600" dirty="0" smtClean="0"/>
              <a:t>	hozzáerősítik</a:t>
            </a:r>
            <a:endParaRPr lang="hu-HU" sz="1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3717032"/>
            <a:ext cx="356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Heródes és egy pásztor – </a:t>
            </a:r>
            <a:r>
              <a:rPr lang="hu-HU" sz="1200" dirty="0" err="1" smtClean="0"/>
              <a:t>Tiszacsoma</a:t>
            </a:r>
            <a:r>
              <a:rPr lang="hu-HU" sz="1200" dirty="0" smtClean="0"/>
              <a:t> (Kárpátalja)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Szereplők, öltözet, kellékek - Angyalok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3888432"/>
          </a:xfrm>
        </p:spPr>
        <p:txBody>
          <a:bodyPr>
            <a:noAutofit/>
          </a:bodyPr>
          <a:lstStyle/>
          <a:p>
            <a:r>
              <a:rPr lang="hu-HU" sz="1600" dirty="0" smtClean="0"/>
              <a:t>Általában </a:t>
            </a:r>
            <a:r>
              <a:rPr lang="hu-HU" sz="1600" dirty="0"/>
              <a:t>ketten vannak, funkciójuk az örömhír jelentése, éneklés</a:t>
            </a:r>
          </a:p>
          <a:p>
            <a:r>
              <a:rPr lang="hu-HU" sz="1600" dirty="0"/>
              <a:t>J</a:t>
            </a:r>
            <a:r>
              <a:rPr lang="hu-HU" sz="1600" dirty="0" smtClean="0"/>
              <a:t>ó </a:t>
            </a:r>
            <a:r>
              <a:rPr lang="hu-HU" sz="1600" dirty="0"/>
              <a:t>hangú, jó kiállású </a:t>
            </a:r>
          </a:p>
          <a:p>
            <a:pPr>
              <a:buNone/>
            </a:pPr>
            <a:endParaRPr lang="hu-HU" sz="1600" dirty="0"/>
          </a:p>
          <a:p>
            <a:pPr>
              <a:buNone/>
            </a:pPr>
            <a:r>
              <a:rPr lang="hu-HU" sz="1600" dirty="0"/>
              <a:t>Öltözetük: fehér ruha, színes szalag</a:t>
            </a:r>
          </a:p>
          <a:p>
            <a:r>
              <a:rPr lang="hu-HU" sz="1600" dirty="0"/>
              <a:t>különbség nem táj, hanem vallási</a:t>
            </a:r>
          </a:p>
          <a:p>
            <a:r>
              <a:rPr lang="hu-HU" sz="1600" dirty="0"/>
              <a:t>katolikus: papi alsóing; ministráns ruha</a:t>
            </a:r>
          </a:p>
          <a:p>
            <a:r>
              <a:rPr lang="hu-HU" sz="1600" dirty="0"/>
              <a:t>református: fehér ing, fehér gatya, esetleg fekete nadrág  </a:t>
            </a:r>
          </a:p>
          <a:p>
            <a:r>
              <a:rPr lang="hu-HU" sz="1600" dirty="0"/>
              <a:t>fejükön papírsüveg, díszítése lehet kereszt vagy színes szalagok </a:t>
            </a:r>
          </a:p>
          <a:p>
            <a:r>
              <a:rPr lang="hu-HU" sz="1600" dirty="0"/>
              <a:t>kezükben kard, amivel Kisjézus felett őrködnek</a:t>
            </a:r>
          </a:p>
          <a:p>
            <a:r>
              <a:rPr lang="hu-HU" sz="1600" dirty="0"/>
              <a:t>a kardot ütemesen lengethetik is </a:t>
            </a:r>
          </a:p>
          <a:p>
            <a:endParaRPr lang="hu-HU" dirty="0"/>
          </a:p>
        </p:txBody>
      </p:sp>
      <p:pic>
        <p:nvPicPr>
          <p:cNvPr id="4" name="Picture 7" descr="Sárosoroszi V1 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8064" y="1196752"/>
            <a:ext cx="2088232" cy="278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Beregújfalu 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315072" y="1196753"/>
            <a:ext cx="182892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5148064" y="393305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Sárosoroszi</a:t>
            </a:r>
            <a:r>
              <a:rPr lang="hu-HU" sz="1200" dirty="0" smtClean="0"/>
              <a:t> </a:t>
            </a:r>
            <a:r>
              <a:rPr lang="hu-HU" sz="1200" dirty="0"/>
              <a:t> </a:t>
            </a:r>
            <a:r>
              <a:rPr lang="hu-HU" sz="1200" dirty="0" smtClean="0"/>
              <a:t>(Kárpátalja)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08304" y="393305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Beregújfalu</a:t>
            </a:r>
            <a:r>
              <a:rPr lang="hu-HU" sz="1200" dirty="0" smtClean="0"/>
              <a:t> (Kárpátalja)</a:t>
            </a:r>
            <a:endParaRPr lang="hu-HU" sz="1200" dirty="0"/>
          </a:p>
        </p:txBody>
      </p:sp>
      <p:pic>
        <p:nvPicPr>
          <p:cNvPr id="34817" name="Picture 1" descr="F:\képek\Kárpátalja\betlehem\betlehemes találkozó 2005\Jánok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75648" y="4287451"/>
            <a:ext cx="3168352" cy="2570549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4644008" y="60932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Pásztorok és angyal – </a:t>
            </a:r>
            <a:r>
              <a:rPr lang="hu-HU" sz="1200" dirty="0" err="1" smtClean="0"/>
              <a:t>Jánok</a:t>
            </a:r>
            <a:r>
              <a:rPr lang="hu-HU" sz="1200" dirty="0" smtClean="0"/>
              <a:t> (Felvidék)</a:t>
            </a:r>
            <a:endParaRPr lang="hu-HU" sz="1200" dirty="0"/>
          </a:p>
        </p:txBody>
      </p:sp>
      <p:pic>
        <p:nvPicPr>
          <p:cNvPr id="34818" name="Picture 2" descr="F:\képek\betlehemes konferencia\betlehemes találkozó 2003 Bp\Ada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44333"/>
            <a:ext cx="2817936" cy="2113667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843808" y="53012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Lányok angyalszerepben</a:t>
            </a:r>
          </a:p>
          <a:p>
            <a:r>
              <a:rPr lang="hu-HU" sz="1200" dirty="0" smtClean="0"/>
              <a:t>Ada (Vajdaság)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hu-HU" sz="4000" dirty="0"/>
              <a:t>A betlehemezés helye a karácsonyi ünnepkörben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53526" y="1418221"/>
            <a:ext cx="5472608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/>
              <a:t>Karácsonyi ünnepkör: advent első napjától vízkeresztig </a:t>
            </a:r>
          </a:p>
          <a:p>
            <a:pPr>
              <a:buNone/>
            </a:pPr>
            <a:endParaRPr lang="hu-HU" sz="1800" dirty="0"/>
          </a:p>
          <a:p>
            <a:pPr>
              <a:buNone/>
            </a:pPr>
            <a:r>
              <a:rPr lang="hu-HU" sz="2000" dirty="0" smtClean="0"/>
              <a:t>Maszkos alakoskodó, dramatikus </a:t>
            </a:r>
            <a:r>
              <a:rPr lang="hu-HU" sz="2000" dirty="0"/>
              <a:t>szokások</a:t>
            </a:r>
            <a:r>
              <a:rPr lang="hu-HU" sz="1800" dirty="0"/>
              <a:t>:</a:t>
            </a:r>
          </a:p>
          <a:p>
            <a:pPr lvl="2"/>
            <a:r>
              <a:rPr lang="hu-HU" sz="1800" dirty="0" smtClean="0"/>
              <a:t>Mikulásjárás </a:t>
            </a:r>
            <a:r>
              <a:rPr lang="hu-HU" sz="1800" dirty="0"/>
              <a:t>(Láncos Miklós)</a:t>
            </a:r>
          </a:p>
          <a:p>
            <a:pPr lvl="2"/>
            <a:r>
              <a:rPr lang="hu-HU" sz="1800" dirty="0" smtClean="0"/>
              <a:t>Lucázás</a:t>
            </a:r>
            <a:r>
              <a:rPr lang="hu-HU" sz="1800" dirty="0"/>
              <a:t>, </a:t>
            </a:r>
            <a:r>
              <a:rPr lang="hu-HU" sz="1800" dirty="0" err="1"/>
              <a:t>kotyolás</a:t>
            </a:r>
            <a:endParaRPr lang="hu-HU" sz="1800" dirty="0"/>
          </a:p>
          <a:p>
            <a:pPr lvl="2"/>
            <a:r>
              <a:rPr lang="hu-HU" sz="1800" dirty="0" smtClean="0"/>
              <a:t>Bölcsőcske-járás</a:t>
            </a:r>
            <a:endParaRPr lang="hu-HU" sz="1800" dirty="0"/>
          </a:p>
          <a:p>
            <a:pPr lvl="2"/>
            <a:r>
              <a:rPr lang="hu-HU" sz="1800" dirty="0" smtClean="0"/>
              <a:t>Csillagozás</a:t>
            </a:r>
          </a:p>
          <a:p>
            <a:pPr lvl="2"/>
            <a:r>
              <a:rPr lang="hu-HU" sz="1800" dirty="0" smtClean="0"/>
              <a:t>Betlehemezés</a:t>
            </a:r>
            <a:endParaRPr lang="hu-HU" sz="1800" dirty="0"/>
          </a:p>
          <a:p>
            <a:endParaRPr lang="hu-HU" sz="1800" dirty="0"/>
          </a:p>
          <a:p>
            <a:pPr>
              <a:buNone/>
            </a:pPr>
            <a:r>
              <a:rPr lang="hu-HU" sz="2000" dirty="0"/>
              <a:t>Betlehemezés ideje</a:t>
            </a:r>
          </a:p>
          <a:p>
            <a:pPr lvl="2"/>
            <a:r>
              <a:rPr lang="hu-HU" sz="1800" dirty="0" smtClean="0"/>
              <a:t>December </a:t>
            </a:r>
            <a:r>
              <a:rPr lang="hu-HU" sz="1800" dirty="0"/>
              <a:t>24: Karácsony vigíliája, Ádám Éva napja   </a:t>
            </a:r>
          </a:p>
          <a:p>
            <a:pPr lvl="2"/>
            <a:r>
              <a:rPr lang="hu-HU" sz="1800" dirty="0" smtClean="0"/>
              <a:t>December </a:t>
            </a:r>
            <a:r>
              <a:rPr lang="hu-HU" sz="1800" dirty="0"/>
              <a:t>25-26: Karácsony első és második napja</a:t>
            </a:r>
          </a:p>
          <a:p>
            <a:pPr lvl="2"/>
            <a:r>
              <a:rPr lang="hu-HU" sz="1800" dirty="0" smtClean="0"/>
              <a:t>Ritkábban </a:t>
            </a:r>
            <a:r>
              <a:rPr lang="hu-HU" sz="1800" dirty="0"/>
              <a:t>már adventben is</a:t>
            </a:r>
          </a:p>
          <a:p>
            <a:endParaRPr lang="hu-HU" sz="1600" dirty="0"/>
          </a:p>
        </p:txBody>
      </p:sp>
      <p:pic>
        <p:nvPicPr>
          <p:cNvPr id="1027" name="Picture 3" descr="F:\képek\Kárpátalja\betlehem\kárpátaljai betlehemesek\csillagosok ja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61048"/>
            <a:ext cx="3255758" cy="2712171"/>
          </a:xfrm>
          <a:prstGeom prst="rect">
            <a:avLst/>
          </a:prstGeom>
          <a:noFill/>
        </p:spPr>
      </p:pic>
      <p:pic>
        <p:nvPicPr>
          <p:cNvPr id="6" name="Kép 5" descr="Doroszló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196752"/>
            <a:ext cx="3275856" cy="240494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3573016"/>
            <a:ext cx="262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Bölcsőcske-járás - </a:t>
            </a:r>
            <a:r>
              <a:rPr lang="hu-HU" sz="1400" dirty="0" err="1" smtClean="0"/>
              <a:t>Doroszló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6550223"/>
            <a:ext cx="262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Csillagozás - </a:t>
            </a:r>
            <a:r>
              <a:rPr lang="hu-HU" sz="1400" dirty="0" err="1" smtClean="0"/>
              <a:t>Tiszacsoma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Szereplők, öltözet, kellékek - Pásztorok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268760"/>
            <a:ext cx="4978896" cy="4525963"/>
          </a:xfrm>
        </p:spPr>
        <p:txBody>
          <a:bodyPr>
            <a:noAutofit/>
          </a:bodyPr>
          <a:lstStyle/>
          <a:p>
            <a:r>
              <a:rPr lang="hu-HU" sz="1600" dirty="0" smtClean="0"/>
              <a:t>Kettő</a:t>
            </a:r>
            <a:r>
              <a:rPr lang="hu-HU" sz="1600" dirty="0"/>
              <a:t>, négy fő, erdélyi területeken akár nyolc, tíz is</a:t>
            </a:r>
          </a:p>
          <a:p>
            <a:r>
              <a:rPr lang="hu-HU" sz="1600" dirty="0"/>
              <a:t>Ö</a:t>
            </a:r>
            <a:r>
              <a:rPr lang="hu-HU" sz="1600" dirty="0" smtClean="0"/>
              <a:t>ltözetük </a:t>
            </a:r>
            <a:r>
              <a:rPr lang="hu-HU" sz="1600" dirty="0"/>
              <a:t>a pásztorviselet sztereotipizált elemei: fehér ing, bő gatya, posztó vagy szőrmellény, kucsma vagy kalap</a:t>
            </a:r>
          </a:p>
          <a:p>
            <a:r>
              <a:rPr lang="hu-HU" sz="1600" dirty="0"/>
              <a:t>E</a:t>
            </a:r>
            <a:r>
              <a:rPr lang="hu-HU" sz="1600" dirty="0" smtClean="0"/>
              <a:t>gyes </a:t>
            </a:r>
            <a:r>
              <a:rPr lang="hu-HU" sz="1600" dirty="0"/>
              <a:t>területeken pl. Kárpátalján a pásztorok gatyájának szárát és ingujját régi, hímzett törülközőkből varrták</a:t>
            </a:r>
          </a:p>
          <a:p>
            <a:r>
              <a:rPr lang="hu-HU" sz="1600" dirty="0" smtClean="0"/>
              <a:t>Felvidéken</a:t>
            </a:r>
            <a:r>
              <a:rPr lang="hu-HU" sz="1600" dirty="0"/>
              <a:t>, Kárpátalján az angyalokhoz hasonlóan szalagokkal díszített süveget viselnek</a:t>
            </a:r>
          </a:p>
          <a:p>
            <a:r>
              <a:rPr lang="hu-HU" sz="1600" dirty="0"/>
              <a:t>C</a:t>
            </a:r>
            <a:r>
              <a:rPr lang="hu-HU" sz="1600" dirty="0" smtClean="0"/>
              <a:t>sörgős </a:t>
            </a:r>
            <a:r>
              <a:rPr lang="hu-HU" sz="1600" dirty="0"/>
              <a:t>bot, amivel ütemesen dobolnak </a:t>
            </a:r>
          </a:p>
          <a:p>
            <a:endParaRPr lang="hu-HU" sz="1600" dirty="0"/>
          </a:p>
        </p:txBody>
      </p:sp>
      <p:pic>
        <p:nvPicPr>
          <p:cNvPr id="4" name="Picture 11" descr="Ásvány egész b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196752"/>
            <a:ext cx="129984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3" descr="Eszeny - roma-Tóni 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19672" y="1196752"/>
            <a:ext cx="195724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1" name="Picture 1" descr="F:\képek\Kárpátalja\betlehem\Betlehemes - kötetbe\Versec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5133788" y="4005064"/>
            <a:ext cx="4010212" cy="2636912"/>
          </a:xfrm>
          <a:prstGeom prst="rect">
            <a:avLst/>
          </a:prstGeom>
          <a:noFill/>
        </p:spPr>
      </p:pic>
      <p:pic>
        <p:nvPicPr>
          <p:cNvPr id="35842" name="Picture 2" descr="C:\Users\user\Documents\NR\betlehemes találkozók\betlehemes találkozók\IMG_20171209_2020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239091"/>
            <a:ext cx="3491880" cy="261891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5580112" y="658100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Versec (Vajdaság)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563888" y="623731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Szentegyháza (Erdély)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3933056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Első pásztor – Ásványban és </a:t>
            </a:r>
            <a:r>
              <a:rPr lang="hu-HU" sz="1200" dirty="0" err="1" smtClean="0"/>
              <a:t>Eszenyben</a:t>
            </a:r>
            <a:r>
              <a:rPr lang="hu-HU" sz="1200" dirty="0" smtClean="0"/>
              <a:t> (Kárpátalja)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Szereplők, öltözet, kellékek – Öreg pásztor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96753"/>
            <a:ext cx="6480720" cy="3024336"/>
          </a:xfrm>
        </p:spPr>
        <p:txBody>
          <a:bodyPr>
            <a:noAutofit/>
          </a:bodyPr>
          <a:lstStyle/>
          <a:p>
            <a:r>
              <a:rPr lang="hu-HU" sz="1600" dirty="0"/>
              <a:t>K</a:t>
            </a:r>
            <a:r>
              <a:rPr lang="hu-HU" sz="1600" dirty="0" smtClean="0"/>
              <a:t>iemelkedik </a:t>
            </a:r>
            <a:r>
              <a:rPr lang="hu-HU" sz="1600" dirty="0"/>
              <a:t>a pásztorok közül</a:t>
            </a:r>
          </a:p>
          <a:p>
            <a:r>
              <a:rPr lang="hu-HU" sz="1600" dirty="0"/>
              <a:t>B</a:t>
            </a:r>
            <a:r>
              <a:rPr lang="hu-HU" sz="1600" dirty="0" smtClean="0"/>
              <a:t>etlehemezés </a:t>
            </a:r>
            <a:r>
              <a:rPr lang="hu-HU" sz="1600" dirty="0"/>
              <a:t>központi figurája</a:t>
            </a:r>
          </a:p>
          <a:p>
            <a:r>
              <a:rPr lang="hu-HU" sz="1600" dirty="0"/>
              <a:t>N</a:t>
            </a:r>
            <a:r>
              <a:rPr lang="hu-HU" sz="1600" dirty="0" smtClean="0"/>
              <a:t>éhol </a:t>
            </a:r>
            <a:r>
              <a:rPr lang="hu-HU" sz="1600" dirty="0"/>
              <a:t>előfordul két öreg (fekete-fehér), egymás duális ellentétpárja</a:t>
            </a:r>
          </a:p>
          <a:p>
            <a:pPr>
              <a:buNone/>
            </a:pPr>
            <a:endParaRPr lang="hu-HU" sz="800" dirty="0"/>
          </a:p>
          <a:p>
            <a:pPr>
              <a:buNone/>
            </a:pPr>
            <a:r>
              <a:rPr lang="hu-HU" sz="1600" dirty="0"/>
              <a:t>Ö</a:t>
            </a:r>
            <a:r>
              <a:rPr lang="hu-HU" sz="1600" dirty="0" smtClean="0"/>
              <a:t>ltözete</a:t>
            </a:r>
            <a:endParaRPr lang="hu-HU" sz="1600" dirty="0"/>
          </a:p>
          <a:p>
            <a:r>
              <a:rPr lang="hu-HU" sz="1600" dirty="0"/>
              <a:t>egyszerűbb változat: bunda, kucsma, kócbajusz, </a:t>
            </a:r>
            <a:r>
              <a:rPr lang="hu-HU" sz="1600" dirty="0" err="1"/>
              <a:t>kócszakál</a:t>
            </a:r>
            <a:endParaRPr lang="hu-HU" sz="1600" dirty="0"/>
          </a:p>
          <a:p>
            <a:r>
              <a:rPr lang="hu-HU" sz="1600" dirty="0"/>
              <a:t>komplex, kidolgozott, lényszerű figura: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arcát maszk takarja, fő jellegzetessége a hosszú, piros orr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púpos hát, övre kötött piros szalag, csengő vagy kolomp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maszkra vagy bundára erősített toll, fenyőág, csirkeláb </a:t>
            </a:r>
          </a:p>
          <a:p>
            <a:endParaRPr lang="hu-HU" sz="1400" dirty="0"/>
          </a:p>
        </p:txBody>
      </p:sp>
      <p:pic>
        <p:nvPicPr>
          <p:cNvPr id="36865" name="Picture 1" descr="F:\képek\Kárpátalja\betlehem\Bökény\belep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06940" y="1196753"/>
            <a:ext cx="2237060" cy="3096344"/>
          </a:xfrm>
          <a:prstGeom prst="rect">
            <a:avLst/>
          </a:prstGeom>
          <a:noFill/>
        </p:spPr>
      </p:pic>
      <p:pic>
        <p:nvPicPr>
          <p:cNvPr id="7" name="Picture 10" descr="Sárosoroszi jav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47312" y="4725144"/>
            <a:ext cx="2996688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6" name="Picture 2" descr="F:\képek\Kárpátalja\betlehem\kárpátaljai betlehemesek\Tiszacsoma Millenári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66324" y="4365105"/>
            <a:ext cx="3901820" cy="2492896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6948264" y="429309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Tiszabökény</a:t>
            </a:r>
            <a:endParaRPr lang="hu-HU" sz="1200" dirty="0" smtClean="0"/>
          </a:p>
          <a:p>
            <a:r>
              <a:rPr lang="hu-HU" sz="1200" dirty="0" err="1" smtClean="0"/>
              <a:t>Sárosoroszi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9512" y="40770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Eszeny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411760" y="407707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Két öreg - </a:t>
            </a:r>
            <a:r>
              <a:rPr lang="hu-HU" sz="1200" dirty="0" err="1" smtClean="0"/>
              <a:t>Tiszacsoma</a:t>
            </a:r>
            <a:endParaRPr lang="hu-HU" sz="1200" dirty="0"/>
          </a:p>
        </p:txBody>
      </p:sp>
      <p:pic>
        <p:nvPicPr>
          <p:cNvPr id="1026" name="Picture 2" descr="F:\képek\Kárpátalja\betlehem\kárpátaljai betlehemesek\Eszeny gyerek öreg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3849" t="1259" r="9555" b="1834"/>
          <a:stretch>
            <a:fillRect/>
          </a:stretch>
        </p:blipFill>
        <p:spPr bwMode="auto">
          <a:xfrm>
            <a:off x="0" y="4332989"/>
            <a:ext cx="1475656" cy="2525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Szereplők, öltözet, kellékek – Öreg pásztor</a:t>
            </a:r>
            <a:endParaRPr lang="hu-HU" dirty="0"/>
          </a:p>
        </p:txBody>
      </p:sp>
      <p:pic>
        <p:nvPicPr>
          <p:cNvPr id="8" name="Picture 14" descr="Tornaújfalu V2 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1196752"/>
            <a:ext cx="2617351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38" name="Picture 2" descr="F:\képek\Kárpátalja\betlehem\betlehemes találkozó 2009\IMG_3854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3802884"/>
            <a:ext cx="2555776" cy="3055116"/>
          </a:xfrm>
          <a:prstGeom prst="rect">
            <a:avLst/>
          </a:prstGeom>
          <a:noFill/>
        </p:spPr>
      </p:pic>
      <p:pic>
        <p:nvPicPr>
          <p:cNvPr id="39939" name="Picture 3" descr="C:\Users\user\Documents\NR\betlehemes találkozók\betlehemes találkozók\IMG_20171209_2040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1196752"/>
            <a:ext cx="2627784" cy="2938427"/>
          </a:xfrm>
          <a:prstGeom prst="rect">
            <a:avLst/>
          </a:prstGeom>
          <a:noFill/>
        </p:spPr>
      </p:pic>
      <p:pic>
        <p:nvPicPr>
          <p:cNvPr id="39940" name="Picture 4" descr="F:\képek\Kárpátalja\betlehem\betlehemes találkozó 2005\Tornagörgő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1268760"/>
            <a:ext cx="3112127" cy="4149080"/>
          </a:xfrm>
          <a:prstGeom prst="rect">
            <a:avLst/>
          </a:prstGeom>
          <a:noFill/>
        </p:spPr>
      </p:pic>
      <p:pic>
        <p:nvPicPr>
          <p:cNvPr id="13" name="Picture 8" descr="Füzér 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527267" y="4509120"/>
            <a:ext cx="2616734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zövegdoboz 13"/>
          <p:cNvSpPr txBox="1"/>
          <p:nvPr/>
        </p:nvSpPr>
        <p:spPr>
          <a:xfrm>
            <a:off x="5796136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Füzér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987824" y="544522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Tornagörgő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3356992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Tornaújfalu</a:t>
            </a:r>
            <a:endParaRPr lang="hu-HU" sz="12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732240" y="414908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Szentegyháza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/>
              <a:t>Szereplők, öltözet, kellékek – Öreg pásztor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2255788" cy="300771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279330"/>
            <a:ext cx="3276347" cy="24572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" y="4261500"/>
            <a:ext cx="3419872" cy="256490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34780" y="3284984"/>
            <a:ext cx="176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Kakasd, bukovinai székely játék 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23928" y="609329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Hollád (Somogy megye)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339752" y="364502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Csíkszentdomonkos, Erdély</a:t>
            </a:r>
            <a:endParaRPr lang="hu-HU" sz="1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177" y="1320240"/>
            <a:ext cx="3288603" cy="246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hu-HU" sz="4000" dirty="0"/>
              <a:t>Szokás tárgyi világát befolyásoló </a:t>
            </a:r>
            <a:r>
              <a:rPr lang="hu-HU" sz="4000" dirty="0" smtClean="0"/>
              <a:t>tényezők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208" y="1565592"/>
            <a:ext cx="5698976" cy="4525963"/>
          </a:xfrm>
        </p:spPr>
        <p:txBody>
          <a:bodyPr>
            <a:noAutofit/>
          </a:bodyPr>
          <a:lstStyle/>
          <a:p>
            <a:r>
              <a:rPr lang="hu-HU" sz="2400" dirty="0"/>
              <a:t>Egyén szerepe – újító szándék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/>
              <a:t>Öltözet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/>
              <a:t>Betlehem építménye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/>
              <a:t>Improvizáció, </a:t>
            </a:r>
            <a:r>
              <a:rPr lang="hu-HU" sz="2000" dirty="0" smtClean="0"/>
              <a:t>variáció</a:t>
            </a:r>
          </a:p>
          <a:p>
            <a:pPr lvl="1">
              <a:buFont typeface="Arial" pitchFamily="34" charset="0"/>
              <a:buChar char="•"/>
            </a:pPr>
            <a:endParaRPr lang="hu-HU" sz="2400" dirty="0"/>
          </a:p>
          <a:p>
            <a:r>
              <a:rPr lang="hu-HU" sz="2400" dirty="0" smtClean="0"/>
              <a:t>Betlehemes találkozó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Öltözet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Betlehem építménye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Térforma, színpadi megjelenítés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Hagyományőrzés, asszonyok szerepe/felértékelődése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1026" name="Picture 2" descr="F:\képek\Kárpátalja\betlehem\kárpátaljai betlehemesek\Eszeny-roma 2b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6067391" y="1196752"/>
            <a:ext cx="3113121" cy="4176464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372200" y="5445224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Eszenyi roma betlehemes (Kárpátalja)</a:t>
            </a:r>
          </a:p>
          <a:p>
            <a:r>
              <a:rPr lang="hu-HU" sz="1200" dirty="0" smtClean="0"/>
              <a:t>A busó maszk használata a csapat vezetőjének újítása volt 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szokásgyakorlás változásai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1960" y="1772816"/>
            <a:ext cx="4536504" cy="367240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Házról házra járás eltűnik</a:t>
            </a:r>
          </a:p>
          <a:p>
            <a:r>
              <a:rPr lang="hu-HU" sz="2000" dirty="0" smtClean="0"/>
              <a:t>Helyette: művelődési ház, templom, meghívásra, körút</a:t>
            </a:r>
          </a:p>
          <a:p>
            <a:r>
              <a:rPr lang="hu-HU" sz="2000" dirty="0" smtClean="0"/>
              <a:t>Hagyományőrző csoportok szerepe</a:t>
            </a:r>
          </a:p>
          <a:p>
            <a:r>
              <a:rPr lang="hu-HU" sz="2000" dirty="0" smtClean="0"/>
              <a:t>Funkciók megváltozása, új funkciók megjelenése, felerősödése</a:t>
            </a:r>
          </a:p>
          <a:p>
            <a:r>
              <a:rPr lang="hu-HU" sz="2000" dirty="0" smtClean="0"/>
              <a:t>Betlehemes találkozó </a:t>
            </a:r>
          </a:p>
          <a:p>
            <a:pPr lvl="2"/>
            <a:r>
              <a:rPr lang="hu-HU" sz="2000" dirty="0" smtClean="0"/>
              <a:t>Idén:  2019. december 6-8. Debreceni Művelődési Központ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37" y="1196752"/>
            <a:ext cx="400441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3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Hogyan és mit </a:t>
            </a:r>
            <a:r>
              <a:rPr lang="hu-HU" dirty="0" err="1" smtClean="0"/>
              <a:t>gyűjtsünk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3829" y="1484784"/>
            <a:ext cx="4176562" cy="4853136"/>
          </a:xfrm>
        </p:spPr>
        <p:txBody>
          <a:bodyPr>
            <a:noAutofit/>
          </a:bodyPr>
          <a:lstStyle/>
          <a:p>
            <a:r>
              <a:rPr lang="hu-HU" sz="2000" dirty="0"/>
              <a:t>N</a:t>
            </a:r>
            <a:r>
              <a:rPr lang="hu-HU" sz="2000" dirty="0" smtClean="0"/>
              <a:t>e </a:t>
            </a:r>
            <a:r>
              <a:rPr lang="hu-HU" sz="2000" dirty="0"/>
              <a:t>szövegközpontú </a:t>
            </a:r>
            <a:r>
              <a:rPr lang="hu-HU" sz="2000" dirty="0" smtClean="0"/>
              <a:t>legyen</a:t>
            </a:r>
          </a:p>
          <a:p>
            <a:r>
              <a:rPr lang="hu-HU" sz="2000" dirty="0" smtClean="0"/>
              <a:t>Szokás </a:t>
            </a:r>
            <a:r>
              <a:rPr lang="hu-HU" sz="2000" dirty="0"/>
              <a:t>teljes </a:t>
            </a:r>
            <a:r>
              <a:rPr lang="hu-HU" sz="2000" dirty="0" smtClean="0"/>
              <a:t>megismerése, dokumentálása </a:t>
            </a:r>
          </a:p>
          <a:p>
            <a:r>
              <a:rPr lang="hu-HU" sz="2000" dirty="0" smtClean="0"/>
              <a:t>Játék gyűjtése, rögzítése saját </a:t>
            </a:r>
            <a:r>
              <a:rPr lang="hu-HU" sz="2000" dirty="0"/>
              <a:t>közegében, idejében és </a:t>
            </a:r>
            <a:r>
              <a:rPr lang="hu-HU" sz="2000" dirty="0" smtClean="0"/>
              <a:t>funkciójában</a:t>
            </a:r>
          </a:p>
          <a:p>
            <a:r>
              <a:rPr lang="hu-HU" sz="2000" dirty="0" smtClean="0"/>
              <a:t>Szokás változásának rögzítése</a:t>
            </a:r>
          </a:p>
          <a:p>
            <a:r>
              <a:rPr lang="hu-HU" sz="2000" dirty="0" smtClean="0"/>
              <a:t>Gyűjtésénél </a:t>
            </a:r>
            <a:r>
              <a:rPr lang="hu-HU" sz="2000" dirty="0"/>
              <a:t>lehető legtöbb embert </a:t>
            </a:r>
            <a:r>
              <a:rPr lang="hu-HU" sz="2000" dirty="0" smtClean="0"/>
              <a:t>megkeresni</a:t>
            </a:r>
          </a:p>
          <a:p>
            <a:r>
              <a:rPr lang="hu-HU" sz="2000" dirty="0" smtClean="0"/>
              <a:t>Megkérdezni </a:t>
            </a:r>
            <a:r>
              <a:rPr lang="hu-HU" sz="2000" dirty="0"/>
              <a:t>a „közönséget” </a:t>
            </a:r>
            <a:r>
              <a:rPr lang="hu-HU" sz="2000" dirty="0" smtClean="0"/>
              <a:t>is</a:t>
            </a:r>
          </a:p>
          <a:p>
            <a:r>
              <a:rPr lang="hu-HU" sz="2000" dirty="0" smtClean="0"/>
              <a:t>Szöveg, </a:t>
            </a:r>
            <a:r>
              <a:rPr lang="hu-HU" sz="2000" dirty="0"/>
              <a:t>dallam </a:t>
            </a:r>
            <a:r>
              <a:rPr lang="hu-HU" sz="2000" dirty="0" smtClean="0"/>
              <a:t>(kotta!) együttes rögzítése</a:t>
            </a:r>
          </a:p>
          <a:p>
            <a:r>
              <a:rPr lang="hu-HU" sz="2000" dirty="0" smtClean="0"/>
              <a:t>Gesztusok</a:t>
            </a:r>
            <a:r>
              <a:rPr lang="hu-HU" sz="2000" dirty="0"/>
              <a:t>, </a:t>
            </a:r>
            <a:r>
              <a:rPr lang="hu-HU" sz="2000" dirty="0" smtClean="0"/>
              <a:t>térformák rögzítése</a:t>
            </a:r>
          </a:p>
          <a:p>
            <a:r>
              <a:rPr lang="hu-HU" sz="2000" dirty="0" smtClean="0"/>
              <a:t>Fotó, videó </a:t>
            </a:r>
            <a:endParaRPr lang="hu-HU" sz="20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762" y="1972160"/>
            <a:ext cx="4402217" cy="33016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48064" y="544522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Gyergyóditró</a:t>
            </a:r>
            <a:r>
              <a:rPr lang="hu-HU" sz="1400" dirty="0" smtClean="0"/>
              <a:t>, Erdély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36215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hu-HU" dirty="0" smtClean="0"/>
              <a:t>Mit </a:t>
            </a:r>
            <a:r>
              <a:rPr lang="hu-HU" dirty="0" err="1" smtClean="0"/>
              <a:t>gyűjtsünk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5936" y="1700808"/>
            <a:ext cx="4680520" cy="4525963"/>
          </a:xfrm>
        </p:spPr>
        <p:txBody>
          <a:bodyPr>
            <a:noAutofit/>
          </a:bodyPr>
          <a:lstStyle/>
          <a:p>
            <a:r>
              <a:rPr lang="hu-HU" sz="2000" dirty="0"/>
              <a:t>J</a:t>
            </a:r>
            <a:r>
              <a:rPr lang="hu-HU" sz="2000" dirty="0" smtClean="0"/>
              <a:t>áték története</a:t>
            </a:r>
          </a:p>
          <a:p>
            <a:r>
              <a:rPr lang="hu-HU" sz="2000" dirty="0" smtClean="0"/>
              <a:t>Csapatra vonatkozó kérdések: korosztály, mikor jártak, próbák</a:t>
            </a:r>
          </a:p>
          <a:p>
            <a:r>
              <a:rPr lang="hu-HU" sz="2000" dirty="0" smtClean="0"/>
              <a:t>Szereplők: korosztály, nem, tulajdonság</a:t>
            </a:r>
          </a:p>
          <a:p>
            <a:r>
              <a:rPr lang="hu-HU" sz="2000" dirty="0" smtClean="0"/>
              <a:t>Kellékek: betlehem, öltözet, egyéb</a:t>
            </a:r>
          </a:p>
          <a:p>
            <a:r>
              <a:rPr lang="hu-HU" sz="2000" dirty="0" smtClean="0"/>
              <a:t>Szokás </a:t>
            </a:r>
            <a:r>
              <a:rPr lang="hu-HU" sz="2000" dirty="0"/>
              <a:t>gyakorlásának változásai: házról házra járás/közösségi térben előadott, betlehemes találkozó</a:t>
            </a:r>
          </a:p>
          <a:p>
            <a:r>
              <a:rPr lang="hu-HU" sz="2000" dirty="0"/>
              <a:t>Betlehemezés egyéb funkciói: hagyományőrzés, identitás, nemzeti összetartozás, anyanyelv megőrzése</a:t>
            </a:r>
          </a:p>
          <a:p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3"/>
            <a:ext cx="3273828" cy="436510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5536" y="6042105"/>
            <a:ext cx="269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Gyergyóditró</a:t>
            </a:r>
            <a:r>
              <a:rPr lang="hu-HU" sz="1400" dirty="0" smtClean="0"/>
              <a:t>, Erdély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hu-HU" dirty="0" smtClean="0"/>
              <a:t>Gyűjtés – Szöveg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392" y="1484784"/>
            <a:ext cx="5148064" cy="4999508"/>
          </a:xfrm>
        </p:spPr>
        <p:txBody>
          <a:bodyPr>
            <a:noAutofit/>
          </a:bodyPr>
          <a:lstStyle/>
          <a:p>
            <a:r>
              <a:rPr lang="hu-HU" sz="2000" dirty="0" smtClean="0"/>
              <a:t>A </a:t>
            </a:r>
            <a:r>
              <a:rPr lang="hu-HU" sz="2000" dirty="0"/>
              <a:t>szöveg minőségének és hitelességének a szempontjából nem mindegy, hogy mikor, hogyan, kitől </a:t>
            </a:r>
            <a:r>
              <a:rPr lang="hu-HU" sz="2000" dirty="0" smtClean="0"/>
              <a:t>gyűjtjük </a:t>
            </a:r>
            <a:r>
              <a:rPr lang="hu-HU" sz="2000" dirty="0"/>
              <a:t>az anyagot. </a:t>
            </a:r>
            <a:endParaRPr lang="hu-HU" sz="2000" dirty="0" smtClean="0"/>
          </a:p>
          <a:p>
            <a:endParaRPr lang="hu-HU" sz="2000" dirty="0" smtClean="0"/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Adatközlő mikor </a:t>
            </a:r>
            <a:r>
              <a:rPr lang="hu-HU" sz="2000" dirty="0"/>
              <a:t>járt </a:t>
            </a:r>
            <a:r>
              <a:rPr lang="hu-HU" sz="2000" dirty="0" smtClean="0"/>
              <a:t>betlehemezni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Hány </a:t>
            </a:r>
            <a:r>
              <a:rPr lang="hu-HU" sz="2000" dirty="0"/>
              <a:t>embertől </a:t>
            </a:r>
            <a:r>
              <a:rPr lang="hu-HU" sz="2000" dirty="0" smtClean="0"/>
              <a:t>gyűjtjük a szöveget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/>
              <a:t>Funkcióban/emlékezetből/újra eljátszva </a:t>
            </a:r>
            <a:endParaRPr lang="hu-HU" sz="2000" dirty="0" smtClean="0"/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Funkcióban való gyűjtés: egyén-közönség </a:t>
            </a:r>
            <a:r>
              <a:rPr lang="hu-HU" sz="2000" dirty="0"/>
              <a:t>interakciója, a közönséggel való kapcsolat, a játék menetét hogyan befolyásolják a befogadók, milyen metakommunikáció zajlik a játékosok és a hallgatóság </a:t>
            </a:r>
            <a:r>
              <a:rPr lang="hu-HU" sz="2000" dirty="0" smtClean="0"/>
              <a:t>között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/>
          <a:srcRect t="1392" r="3400"/>
          <a:stretch/>
        </p:blipFill>
        <p:spPr>
          <a:xfrm>
            <a:off x="5292080" y="1314077"/>
            <a:ext cx="3744416" cy="50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3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5445224"/>
            <a:ext cx="8229600" cy="896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4400" dirty="0" smtClean="0"/>
              <a:t>Köszönjük a figyelmet!</a:t>
            </a:r>
            <a:endParaRPr lang="hu-HU" sz="4400" dirty="0"/>
          </a:p>
        </p:txBody>
      </p:sp>
      <p:pic>
        <p:nvPicPr>
          <p:cNvPr id="4" name="Picture 4" descr="nezok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196752"/>
            <a:ext cx="6192688" cy="40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9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A betlehemezés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417646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/>
              <a:t>Legismertebb és legnépszerűbb </a:t>
            </a:r>
            <a:r>
              <a:rPr lang="hu-HU" sz="2000" dirty="0" smtClean="0"/>
              <a:t>adománykérő dramatikus szokás:</a:t>
            </a:r>
          </a:p>
          <a:p>
            <a:r>
              <a:rPr lang="hu-HU" sz="1600" dirty="0" smtClean="0"/>
              <a:t>kisebb </a:t>
            </a:r>
            <a:r>
              <a:rPr lang="hu-HU" sz="1600" dirty="0"/>
              <a:t>csoportok házról házra </a:t>
            </a:r>
            <a:r>
              <a:rPr lang="hu-HU" sz="1600" dirty="0" smtClean="0"/>
              <a:t>járnak</a:t>
            </a:r>
          </a:p>
          <a:p>
            <a:r>
              <a:rPr lang="hu-HU" sz="1600" dirty="0" smtClean="0"/>
              <a:t>játékot előadva hirdetik </a:t>
            </a:r>
            <a:r>
              <a:rPr lang="hu-HU" sz="1600" dirty="0"/>
              <a:t>Jézus </a:t>
            </a:r>
            <a:r>
              <a:rPr lang="hu-HU" sz="1600" dirty="0" smtClean="0"/>
              <a:t>születését</a:t>
            </a:r>
          </a:p>
          <a:p>
            <a:r>
              <a:rPr lang="hu-HU" sz="1600" dirty="0" smtClean="0"/>
              <a:t>köszöntik </a:t>
            </a:r>
            <a:r>
              <a:rPr lang="hu-HU" sz="1600" dirty="0"/>
              <a:t>a </a:t>
            </a:r>
            <a:r>
              <a:rPr lang="hu-HU" sz="1600" dirty="0" smtClean="0"/>
              <a:t>háziakat</a:t>
            </a:r>
          </a:p>
          <a:p>
            <a:r>
              <a:rPr lang="hu-HU" sz="1600" dirty="0" smtClean="0"/>
              <a:t>adományt </a:t>
            </a:r>
            <a:r>
              <a:rPr lang="hu-HU" sz="1600" dirty="0"/>
              <a:t>gyűjtenek</a:t>
            </a:r>
          </a:p>
          <a:p>
            <a:pPr>
              <a:buNone/>
            </a:pPr>
            <a:endParaRPr lang="hu-HU" sz="1600" dirty="0"/>
          </a:p>
          <a:p>
            <a:pPr>
              <a:buNone/>
            </a:pPr>
            <a:r>
              <a:rPr lang="hu-HU" sz="2000" i="1" dirty="0" smtClean="0"/>
              <a:t>A játék </a:t>
            </a:r>
            <a:r>
              <a:rPr lang="hu-HU" sz="2000" i="1" dirty="0"/>
              <a:t>szereplői: </a:t>
            </a:r>
          </a:p>
          <a:p>
            <a:r>
              <a:rPr lang="hu-HU" sz="1600" dirty="0"/>
              <a:t>angyalok, pásztorok, öreg pásztor, </a:t>
            </a:r>
            <a:r>
              <a:rPr lang="hu-HU" sz="1600" dirty="0" err="1"/>
              <a:t>csobánok</a:t>
            </a:r>
            <a:endParaRPr lang="hu-HU" sz="1600" dirty="0"/>
          </a:p>
          <a:p>
            <a:r>
              <a:rPr lang="hu-HU" sz="1600" dirty="0"/>
              <a:t>három királyok, betyár, huszár, Heródes</a:t>
            </a:r>
          </a:p>
          <a:p>
            <a:r>
              <a:rPr lang="hu-HU" sz="1600" dirty="0"/>
              <a:t>Erdély, szálláskereső betlehem: Szűz Mária, Szent József, Királyszolga, Kengyelfutó, futár, Király, Heródes, </a:t>
            </a:r>
          </a:p>
          <a:p>
            <a:pPr>
              <a:buNone/>
            </a:pPr>
            <a:endParaRPr lang="hu-HU" sz="1600" dirty="0"/>
          </a:p>
          <a:p>
            <a:pPr>
              <a:buNone/>
            </a:pPr>
            <a:r>
              <a:rPr lang="hu-HU" sz="1600" i="1" dirty="0"/>
              <a:t>Fő kelléke</a:t>
            </a:r>
            <a:r>
              <a:rPr lang="hu-HU" sz="1600" dirty="0"/>
              <a:t>: templom vagy jászol alakú betlehem</a:t>
            </a:r>
          </a:p>
          <a:p>
            <a:pPr>
              <a:buNone/>
            </a:pPr>
            <a:r>
              <a:rPr lang="hu-HU" sz="1600" i="1" dirty="0"/>
              <a:t>Központi figura</a:t>
            </a:r>
            <a:r>
              <a:rPr lang="hu-HU" sz="1600" dirty="0"/>
              <a:t>: nagyothalló, nagyotmondó öreg, aki egyben a komikum legfőbb </a:t>
            </a:r>
            <a:r>
              <a:rPr lang="hu-HU" sz="1600" dirty="0" smtClean="0"/>
              <a:t>forrása</a:t>
            </a:r>
            <a:endParaRPr lang="hu-HU" sz="1600" dirty="0"/>
          </a:p>
        </p:txBody>
      </p:sp>
      <p:pic>
        <p:nvPicPr>
          <p:cNvPr id="4" name="Kép 3" descr="betlgk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1196751"/>
            <a:ext cx="4139952" cy="2885660"/>
          </a:xfrm>
          <a:prstGeom prst="rect">
            <a:avLst/>
          </a:prstGeom>
        </p:spPr>
      </p:pic>
      <p:pic>
        <p:nvPicPr>
          <p:cNvPr id="5" name="Kép 4" descr="IMG_20181216_1225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4048" y="4231889"/>
            <a:ext cx="4139952" cy="262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Betlehemezés története - középkor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1880" y="1196752"/>
            <a:ext cx="5519464" cy="5517232"/>
          </a:xfrm>
        </p:spPr>
        <p:txBody>
          <a:bodyPr>
            <a:noAutofit/>
          </a:bodyPr>
          <a:lstStyle/>
          <a:p>
            <a:r>
              <a:rPr lang="hu-HU" sz="1800" dirty="0" smtClean="0"/>
              <a:t>Betlehemes </a:t>
            </a:r>
            <a:r>
              <a:rPr lang="hu-HU" sz="1800" dirty="0"/>
              <a:t>játékok hagyománya a kora középkorig vezethető vissza</a:t>
            </a:r>
          </a:p>
          <a:p>
            <a:r>
              <a:rPr lang="hu-HU" sz="1800" dirty="0"/>
              <a:t>IX.-X. században már Európa templomaiban megjelenítették a születéstörténet eseményeit</a:t>
            </a:r>
          </a:p>
          <a:p>
            <a:r>
              <a:rPr lang="hu-HU" sz="1800" dirty="0" smtClean="0"/>
              <a:t>Népszerűek </a:t>
            </a:r>
            <a:r>
              <a:rPr lang="hu-HU" sz="1800" dirty="0"/>
              <a:t>voltak a karácsonyi, vízkereszti és húsvéti játékok</a:t>
            </a:r>
          </a:p>
          <a:p>
            <a:r>
              <a:rPr lang="hu-HU" sz="1800" dirty="0"/>
              <a:t>Ekkorra alakult ki és vált véglegessé az az elképzelés, ami Jézus születéséhez és annak körülményeihez kapcsolódik:</a:t>
            </a:r>
            <a:r>
              <a:rPr lang="hu-HU" sz="1800" i="1" dirty="0"/>
              <a:t> romlott istálló</a:t>
            </a:r>
            <a:r>
              <a:rPr lang="hu-HU" sz="1800" dirty="0"/>
              <a:t>; a jászolban található állatok, az ökör és a szamár; a pásztorok köszöntik a kisdedet és ajándékot visznek neki</a:t>
            </a:r>
          </a:p>
          <a:p>
            <a:r>
              <a:rPr lang="hu-HU" sz="1800" dirty="0"/>
              <a:t>Kezdetben a misztériumjátékokat papok és egyházi személyek adták elő latin nyelven</a:t>
            </a:r>
          </a:p>
          <a:p>
            <a:r>
              <a:rPr lang="hu-HU" sz="1800" dirty="0"/>
              <a:t>Később egyre hangsúlyosabb szerepet kaptak a diákok</a:t>
            </a:r>
          </a:p>
          <a:p>
            <a:r>
              <a:rPr lang="hu-HU" sz="1800" dirty="0"/>
              <a:t>A bibliai történetek megjelenítésébe számos világi elem került</a:t>
            </a:r>
          </a:p>
          <a:p>
            <a:r>
              <a:rPr lang="hu-HU" sz="1800" dirty="0"/>
              <a:t>A játékok fokozatosan kikerültek a templomból</a:t>
            </a:r>
          </a:p>
          <a:p>
            <a:endParaRPr lang="hu-HU" sz="1600" dirty="0"/>
          </a:p>
        </p:txBody>
      </p:sp>
      <p:pic>
        <p:nvPicPr>
          <p:cNvPr id="7176" name="Picture 8" descr="http://gyujtemeny.neprajz.hu/motor/altalanos/kep.am.php?tmpl=archivum_adatok&amp;ab=Neprajz&amp;pa=0610&amp;m=Picture&amp;t=Ari06_Pict_10&amp;k=Fenykep&amp;ot=kep|jpg&amp;bf=..%2F_objektum%2F%7C&amp;aris=Arisorszam&amp;mid=605&amp;kid=78954&amp;nk=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752"/>
            <a:ext cx="3431695" cy="4608512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179512" y="59492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Három királyok és a betlehemi gyerekgyilkosság, </a:t>
            </a:r>
            <a:r>
              <a:rPr lang="hu-HU" sz="1200" dirty="0" err="1" smtClean="0"/>
              <a:t>Gerény</a:t>
            </a:r>
            <a:r>
              <a:rPr lang="hu-HU" sz="1200" dirty="0" smtClean="0"/>
              <a:t>, római katolikus templom. Fotó: 1900 Huszka József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8015" y="0"/>
            <a:ext cx="9144000" cy="1196752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/>
              <a:t>Betlehemezés története - újkor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4932040" cy="4997152"/>
          </a:xfrm>
        </p:spPr>
        <p:txBody>
          <a:bodyPr>
            <a:normAutofit/>
          </a:bodyPr>
          <a:lstStyle/>
          <a:p>
            <a:r>
              <a:rPr lang="hu-HU" sz="1800" dirty="0" smtClean="0"/>
              <a:t>Hatással </a:t>
            </a:r>
            <a:r>
              <a:rPr lang="hu-HU" sz="1800" dirty="0"/>
              <a:t>volt a fejlődésére a reformáció és ellenreformáció</a:t>
            </a:r>
          </a:p>
          <a:p>
            <a:r>
              <a:rPr lang="hu-HU" sz="1800" dirty="0"/>
              <a:t>Több új elemet magába olvasztott</a:t>
            </a:r>
          </a:p>
          <a:p>
            <a:r>
              <a:rPr lang="hu-HU" sz="1800" dirty="0"/>
              <a:t>Általánossá vált a nemzeti nyelv használata a latinnal szemben</a:t>
            </a:r>
          </a:p>
          <a:p>
            <a:r>
              <a:rPr lang="hu-HU" sz="1800" dirty="0"/>
              <a:t>Egyre szélesebb körben terjedt el a játék</a:t>
            </a:r>
          </a:p>
          <a:p>
            <a:r>
              <a:rPr lang="hu-HU" sz="1800" dirty="0"/>
              <a:t>Első magyar nyelvű betlehemes szövegek a XVII.-XVIII. századból származnak</a:t>
            </a:r>
          </a:p>
          <a:p>
            <a:r>
              <a:rPr lang="hu-HU" sz="1800" dirty="0"/>
              <a:t>Iskolai csoportok, laikus vallási társulások adták elő</a:t>
            </a:r>
          </a:p>
          <a:p>
            <a:r>
              <a:rPr lang="hu-HU" sz="1800" dirty="0"/>
              <a:t>A XIX. századra a magyar nyelvterületen egy nagyjából egységes betlehemes hagyomány jött létre</a:t>
            </a:r>
          </a:p>
          <a:p>
            <a:r>
              <a:rPr lang="hu-HU" sz="1800" dirty="0"/>
              <a:t>Betlehemezés katolikus és protestáns falvakban egyaránt elterjedt volt</a:t>
            </a:r>
          </a:p>
          <a:p>
            <a:endParaRPr lang="hu-HU" sz="1600" dirty="0"/>
          </a:p>
        </p:txBody>
      </p:sp>
      <p:pic>
        <p:nvPicPr>
          <p:cNvPr id="4" name="a_0610_0_605_1" descr="http://gyujtemeny.neprajz.hu/motor/altalanos/kep.am.php?tmpl=archivum_adatok&amp;ab=Neprajz&amp;pa=0610&amp;m=Picture&amp;t=Ari06_Pict_10&amp;k=Fenykep&amp;ot=kep|jpg&amp;bf=..%2F_objektum%2F%7C&amp;aris=Arisorszam&amp;mid=605&amp;kid=4655&amp;nk=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196752"/>
            <a:ext cx="3707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_0610_0_605_1" descr="http://gyujtemeny.neprajz.hu/motor/altalanos/kep.am.php?tmpl=archivum_adatok&amp;ab=Neprajz&amp;pa=0610&amp;m=Picture&amp;t=Ari06_Pict_10&amp;k=Fenykep&amp;ot=kep|jpg&amp;bf=..%2F_objektum%2F%7C&amp;aris=Arisorszam&amp;mid=605&amp;kid=14920&amp;nk=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4149080"/>
            <a:ext cx="370790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436096" y="658100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Tiszacsécse fotó: </a:t>
            </a:r>
            <a:r>
              <a:rPr lang="hu-HU" sz="1200" dirty="0" err="1" smtClean="0"/>
              <a:t>Raffay</a:t>
            </a:r>
            <a:r>
              <a:rPr lang="hu-HU" sz="1200" dirty="0" smtClean="0"/>
              <a:t> Anna 1953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64088" y="386104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Hadikfalvi</a:t>
            </a:r>
            <a:r>
              <a:rPr lang="hu-HU" sz="1200" dirty="0" smtClean="0"/>
              <a:t> </a:t>
            </a:r>
            <a:r>
              <a:rPr lang="hu-HU" sz="1200" dirty="0"/>
              <a:t>betlehemes </a:t>
            </a:r>
            <a:r>
              <a:rPr lang="hu-HU" sz="1200" dirty="0" smtClean="0"/>
              <a:t>, Tevel </a:t>
            </a:r>
            <a:r>
              <a:rPr lang="hu-HU" sz="1200" dirty="0"/>
              <a:t>(Tolna</a:t>
            </a:r>
            <a:r>
              <a:rPr lang="hu-HU" sz="1200" dirty="0" smtClean="0"/>
              <a:t>) fotó: Erdős László 1948  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Betlehemes játékok gyűjtése, kutatása</a:t>
            </a:r>
            <a:br>
              <a:rPr lang="hu-HU" dirty="0" smtClean="0"/>
            </a:br>
            <a:r>
              <a:rPr lang="hu-HU" dirty="0" smtClean="0"/>
              <a:t>XIX.-XX. század eleje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600200"/>
            <a:ext cx="5832648" cy="4637112"/>
          </a:xfrm>
        </p:spPr>
        <p:txBody>
          <a:bodyPr>
            <a:normAutofit fontScale="92500" lnSpcReduction="10000"/>
          </a:bodyPr>
          <a:lstStyle/>
          <a:p>
            <a:r>
              <a:rPr lang="hu-HU" sz="1900" dirty="0" smtClean="0"/>
              <a:t>XIX</a:t>
            </a:r>
            <a:r>
              <a:rPr lang="hu-HU" sz="1900" dirty="0"/>
              <a:t>. sz. </a:t>
            </a:r>
            <a:r>
              <a:rPr lang="hu-HU" sz="1900" dirty="0" smtClean="0"/>
              <a:t>közepén figyelt fel a betlehemezésre a tudomány</a:t>
            </a:r>
          </a:p>
          <a:p>
            <a:r>
              <a:rPr lang="hu-HU" sz="1900" dirty="0" smtClean="0"/>
              <a:t>Első magyarországi közlés egy német játékot ismertet </a:t>
            </a:r>
            <a:r>
              <a:rPr lang="hu-HU" sz="1900" dirty="0"/>
              <a:t>– </a:t>
            </a:r>
            <a:r>
              <a:rPr lang="hu-HU" sz="1900" dirty="0" smtClean="0"/>
              <a:t>ennek kapcsán vetette fel a kérdést Ipolyi Arnold: </a:t>
            </a:r>
          </a:p>
          <a:p>
            <a:pPr marL="0" indent="0">
              <a:buNone/>
            </a:pPr>
            <a:r>
              <a:rPr lang="hu-HU" sz="1900" dirty="0" smtClean="0"/>
              <a:t>„Hát nekünk nem voltak-e hasonló népies színműveink?”</a:t>
            </a:r>
          </a:p>
          <a:p>
            <a:r>
              <a:rPr lang="hu-HU" sz="1900" dirty="0"/>
              <a:t>M</a:t>
            </a:r>
            <a:r>
              <a:rPr lang="hu-HU" sz="1900" dirty="0" smtClean="0"/>
              <a:t>agyar </a:t>
            </a:r>
            <a:r>
              <a:rPr lang="hu-HU" sz="1900" dirty="0" err="1"/>
              <a:t>mysterium</a:t>
            </a:r>
            <a:r>
              <a:rPr lang="hu-HU" sz="1900" dirty="0"/>
              <a:t> – a drámai hagyományok nyomait keresték, középkori eredeték akarták </a:t>
            </a:r>
            <a:r>
              <a:rPr lang="hu-HU" sz="1900" dirty="0" smtClean="0"/>
              <a:t>bizonyítani, fő kutatási témák a történetiség, régiségek keresése</a:t>
            </a:r>
            <a:endParaRPr lang="hu-HU" sz="1900" dirty="0"/>
          </a:p>
          <a:p>
            <a:r>
              <a:rPr lang="hu-HU" sz="1900" dirty="0" smtClean="0"/>
              <a:t>A Magyar </a:t>
            </a:r>
            <a:r>
              <a:rPr lang="hu-HU" sz="1900" dirty="0"/>
              <a:t>Népköltési G</a:t>
            </a:r>
            <a:r>
              <a:rPr lang="hu-HU" sz="1900" dirty="0" smtClean="0"/>
              <a:t>yűjtemény (</a:t>
            </a:r>
            <a:r>
              <a:rPr lang="hu-HU" sz="1900" dirty="0" err="1" smtClean="0"/>
              <a:t>szerk</a:t>
            </a:r>
            <a:r>
              <a:rPr lang="hu-HU" sz="1900" dirty="0" smtClean="0"/>
              <a:t>: Arany László - Gyulai Pál) </a:t>
            </a:r>
            <a:r>
              <a:rPr lang="hu-HU" sz="1900" dirty="0"/>
              <a:t>1872 is misztériumokkal indul</a:t>
            </a:r>
          </a:p>
          <a:p>
            <a:r>
              <a:rPr lang="hu-HU" sz="1900" dirty="0" err="1" smtClean="0"/>
              <a:t>Solymossy</a:t>
            </a:r>
            <a:r>
              <a:rPr lang="hu-HU" sz="1900" dirty="0" smtClean="0"/>
              <a:t> </a:t>
            </a:r>
            <a:r>
              <a:rPr lang="hu-HU" sz="1900" dirty="0"/>
              <a:t>Sándor, Sebestyén </a:t>
            </a:r>
            <a:r>
              <a:rPr lang="hu-HU" sz="1900" dirty="0" smtClean="0"/>
              <a:t>Gyula – bábokkal előadott játékokat tekintették az eredeti formának</a:t>
            </a:r>
          </a:p>
          <a:p>
            <a:r>
              <a:rPr lang="hu-HU" sz="1900" dirty="0" smtClean="0"/>
              <a:t>Szövegközlések: Magyar Nyelvőr, </a:t>
            </a:r>
            <a:r>
              <a:rPr lang="hu-HU" sz="1900" dirty="0" err="1" smtClean="0"/>
              <a:t>Ethnographia</a:t>
            </a:r>
            <a:r>
              <a:rPr lang="hu-HU" sz="1900" dirty="0" smtClean="0"/>
              <a:t>, Néprajzi értesítő</a:t>
            </a:r>
          </a:p>
          <a:p>
            <a:r>
              <a:rPr lang="hu-HU" sz="1900" dirty="0" smtClean="0"/>
              <a:t>Többségük egyszerű szövegközlés, szokás egyéb mozzanatairól kevés információval (kivétel </a:t>
            </a:r>
            <a:r>
              <a:rPr lang="hu-HU" sz="1900" dirty="0" err="1" smtClean="0"/>
              <a:t>Tarczai</a:t>
            </a:r>
            <a:r>
              <a:rPr lang="hu-HU" sz="1900" dirty="0" smtClean="0"/>
              <a:t> György tanulmánya az eperjesi </a:t>
            </a:r>
            <a:r>
              <a:rPr lang="hu-HU" sz="1900" dirty="0" err="1" smtClean="0"/>
              <a:t>jaslicskárókról</a:t>
            </a:r>
            <a:r>
              <a:rPr lang="hu-HU" sz="1900" dirty="0" smtClean="0"/>
              <a:t>)</a:t>
            </a:r>
            <a:endParaRPr lang="hu-HU" sz="1900" dirty="0"/>
          </a:p>
          <a:p>
            <a:endParaRPr lang="hu-HU" dirty="0"/>
          </a:p>
        </p:txBody>
      </p:sp>
      <p:pic>
        <p:nvPicPr>
          <p:cNvPr id="4" name="a_0610_0_605_1" descr="http://gyujtemeny.neprajz.hu/motor/altalanos/kep.am.php?tmpl=archivum_adatok&amp;ab=Neprajz&amp;pa=0610&amp;m=Picture&amp;t=Ari06_Pict_10&amp;k=Fenykep&amp;ot=kep|jpg&amp;bf=..%2F_objektum%2F%7C&amp;aris=Arisorszam&amp;mid=605&amp;kid=100723&amp;nk=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752"/>
            <a:ext cx="2555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_0610_0_605_1" descr="http://gyujtemeny.neprajz.hu/motor/altalanos/kep.am.php?tmpl=archivum_adatok&amp;ab=Neprajz&amp;pa=0610&amp;m=Picture&amp;t=Ari06_Pict_10&amp;k=Fenykep&amp;ot=kep|jpg&amp;bf=..%2F_objektum%2F%7C&amp;aris=Arisorszam&amp;mid=605&amp;kid=92560&amp;nk=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24944"/>
            <a:ext cx="255577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2627784" y="6396335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betlehemesek  - Iharosberény,1900 fotó: </a:t>
            </a:r>
            <a:r>
              <a:rPr lang="hu-HU" sz="1200" dirty="0" err="1" smtClean="0"/>
              <a:t>Semayer</a:t>
            </a:r>
            <a:r>
              <a:rPr lang="hu-HU" sz="1200" dirty="0" smtClean="0"/>
              <a:t>  </a:t>
            </a:r>
            <a:r>
              <a:rPr lang="hu-HU" sz="1200" dirty="0" err="1" smtClean="0"/>
              <a:t>Vilibáld</a:t>
            </a:r>
            <a:r>
              <a:rPr lang="hu-HU" sz="1200" dirty="0" smtClean="0"/>
              <a:t>  </a:t>
            </a:r>
            <a:r>
              <a:rPr lang="hu-HU" sz="1200" dirty="0"/>
              <a:t>(Somogy)</a:t>
            </a:r>
          </a:p>
          <a:p>
            <a:r>
              <a:rPr lang="hu-HU" sz="1200" dirty="0" smtClean="0"/>
              <a:t>bábtáncoltató betlehem - Balatonkiliti 1932 fotó: Sebestyén Gyula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Betlehemes játékok gyűjtése, kutatása</a:t>
            </a:r>
            <a:br>
              <a:rPr lang="hu-HU" dirty="0" smtClean="0"/>
            </a:br>
            <a:r>
              <a:rPr lang="hu-HU" dirty="0"/>
              <a:t>I. világháborútól a XX. század </a:t>
            </a:r>
            <a:r>
              <a:rPr lang="hu-HU" dirty="0" smtClean="0"/>
              <a:t>közepéig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5832648" cy="5069160"/>
          </a:xfrm>
        </p:spPr>
        <p:txBody>
          <a:bodyPr>
            <a:normAutofit lnSpcReduction="10000"/>
          </a:bodyPr>
          <a:lstStyle/>
          <a:p>
            <a:r>
              <a:rPr lang="hu-HU" sz="1800" dirty="0" smtClean="0"/>
              <a:t>Előtérbe került a betlehemezés társadalmi háttere, a szereplők kiválasztása, felkészülése, közösség viszonya a szokáshoz</a:t>
            </a:r>
          </a:p>
          <a:p>
            <a:r>
              <a:rPr lang="hu-HU" sz="1800" dirty="0" smtClean="0"/>
              <a:t>Első kiemelkedő tanulmány N. Bartha Károly – </a:t>
            </a:r>
            <a:r>
              <a:rPr lang="hu-HU" sz="1800" dirty="0" err="1" smtClean="0"/>
              <a:t>szatmárcsekei</a:t>
            </a:r>
            <a:r>
              <a:rPr lang="hu-HU" sz="1800" dirty="0" smtClean="0"/>
              <a:t> bábtáncoltató játékról  - kellékek ismertetése, kották, rajzok, fényképek</a:t>
            </a:r>
          </a:p>
          <a:p>
            <a:r>
              <a:rPr lang="hu-HU" sz="1800" dirty="0" smtClean="0"/>
              <a:t>Benedek András – </a:t>
            </a:r>
            <a:r>
              <a:rPr lang="hu-HU" sz="1800" dirty="0" err="1" smtClean="0"/>
              <a:t>Vargyas</a:t>
            </a:r>
            <a:r>
              <a:rPr lang="hu-HU" sz="1800" dirty="0" smtClean="0"/>
              <a:t> Lajos – </a:t>
            </a:r>
            <a:r>
              <a:rPr lang="hu-HU" sz="1800" dirty="0" err="1" smtClean="0"/>
              <a:t>istenesi</a:t>
            </a:r>
            <a:r>
              <a:rPr lang="hu-HU" sz="1800" dirty="0" smtClean="0"/>
              <a:t> játék jelmezeinek elemzése alapján pogány vonások kimutatása, egykori állatalakoskodás nyomai</a:t>
            </a:r>
          </a:p>
          <a:p>
            <a:r>
              <a:rPr lang="hu-HU" sz="1800" dirty="0" smtClean="0"/>
              <a:t>Faragó </a:t>
            </a:r>
            <a:r>
              <a:rPr lang="hu-HU" sz="1800" dirty="0"/>
              <a:t>J</a:t>
            </a:r>
            <a:r>
              <a:rPr lang="hu-HU" sz="1800" dirty="0" smtClean="0"/>
              <a:t>ózsef – játék társadalmi beágyazottságát, lokális történet kutatta, egyéniségkutatás, csoport működése (Pusztakamarás, </a:t>
            </a:r>
            <a:r>
              <a:rPr lang="hu-HU" sz="1800" dirty="0" err="1" smtClean="0"/>
              <a:t>Csíkcsobotfalva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Első gyűjtési útmutatás Ortutay Gyula kérdőíve (1956)</a:t>
            </a:r>
          </a:p>
          <a:p>
            <a:r>
              <a:rPr lang="hu-HU" sz="1800" dirty="0" smtClean="0"/>
              <a:t>Gyűjtemények: Magyar néphagyományok szerk.: N. Bartha Károly 1931; Betlehemes játékok szerk.: </a:t>
            </a:r>
            <a:r>
              <a:rPr lang="hu-HU" sz="1800" dirty="0" err="1" smtClean="0"/>
              <a:t>Berczik</a:t>
            </a:r>
            <a:r>
              <a:rPr lang="hu-HU" sz="1800" dirty="0" smtClean="0"/>
              <a:t> Árpád 1941; Adatok téli néphagyományaink ismeretéhez szerk.: Makkai Endre – Nagy Ödön 1939</a:t>
            </a:r>
          </a:p>
          <a:p>
            <a:r>
              <a:rPr lang="hu-HU" sz="1800" dirty="0" smtClean="0"/>
              <a:t>Rendszerezési kísérletek: Benedek András, </a:t>
            </a:r>
            <a:r>
              <a:rPr lang="hu-HU" sz="1800" dirty="0" err="1" smtClean="0"/>
              <a:t>Vargyas</a:t>
            </a:r>
            <a:r>
              <a:rPr lang="hu-HU" sz="1800" dirty="0" smtClean="0"/>
              <a:t> Lajos</a:t>
            </a:r>
            <a:endParaRPr lang="hu-HU" sz="1800" dirty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600" dirty="0"/>
          </a:p>
        </p:txBody>
      </p:sp>
      <p:pic>
        <p:nvPicPr>
          <p:cNvPr id="4" name="a_0610_0_605_1" descr="http://gyujtemeny.neprajz.hu/motor/altalanos/kep.am.php?tmpl=archivum_adatok&amp;ab=Neprajz&amp;pa=0610&amp;m=Picture&amp;t=Ari06_Pict_10&amp;k=Fenykep&amp;ot=kep|jpg&amp;bf=..%2F_objektum%2F%7C&amp;aris=Arisorszam&amp;mid=605&amp;kid=21491&amp;nk=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1672" y="1196752"/>
            <a:ext cx="2952328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gyujtemeny.neprajz.hu/motor/altalanos/kep.am.php?tmpl=archivum_adatok&amp;ab=Neprajz&amp;pa=0610&amp;m=Picture&amp;t=Ari06_Pict_10&amp;k=Fenykep&amp;ot=kep|jpg&amp;bf=..%2F_objektum%2F%7C&amp;aris=Arisorszam&amp;mid=605&amp;kid=2973&amp;nk=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3356992"/>
            <a:ext cx="2339752" cy="3501008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6876256" y="306896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Méra, Kalotaszeg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355976" y="639633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Betlehemesek 1974 Pásztó, fotó: Manga János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Betlehemes játékok gyűjtése, kutatása</a:t>
            </a:r>
            <a:br>
              <a:rPr lang="hu-HU" dirty="0" smtClean="0"/>
            </a:br>
            <a:r>
              <a:rPr lang="hu-HU" dirty="0"/>
              <a:t>Hatvanas évektől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95758" y="1268759"/>
            <a:ext cx="4690864" cy="5461575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1600" dirty="0" smtClean="0"/>
          </a:p>
          <a:p>
            <a:r>
              <a:rPr lang="hu-HU" sz="1900" dirty="0" smtClean="0"/>
              <a:t>Ötvenes évek után betlehemezés kutatása visszaszorult, kevesebb publikáció jelent meg</a:t>
            </a:r>
          </a:p>
          <a:p>
            <a:r>
              <a:rPr lang="hu-HU" sz="1900" dirty="0" smtClean="0"/>
              <a:t>Dramatikus szokások általános, szövegfolklorisztikára is kiterjedő vizsgálata érinti a betlehemes játékokat is (Dömötör Tekla, </a:t>
            </a:r>
            <a:r>
              <a:rPr lang="hu-HU" sz="1900" dirty="0" err="1" smtClean="0"/>
              <a:t>Ujváry</a:t>
            </a:r>
            <a:r>
              <a:rPr lang="hu-HU" sz="1900" dirty="0" smtClean="0"/>
              <a:t> Zoltán)</a:t>
            </a:r>
          </a:p>
          <a:p>
            <a:r>
              <a:rPr lang="hu-HU" sz="1900" dirty="0" err="1" smtClean="0"/>
              <a:t>Szacsvay</a:t>
            </a:r>
            <a:r>
              <a:rPr lang="hu-HU" sz="1900" dirty="0" smtClean="0"/>
              <a:t> Éva – bábtáncoltató betlehemesek vizsgálata – szerinte a bábos epizód későbbi átvétel</a:t>
            </a:r>
          </a:p>
          <a:p>
            <a:r>
              <a:rPr lang="hu-HU" sz="1900" dirty="0" smtClean="0"/>
              <a:t>Forrai Ibolya – bukovinai székelyek betlehemezését kutatta, funkcionalitás szempontjából is vizsgálta a játékokat</a:t>
            </a:r>
          </a:p>
          <a:p>
            <a:r>
              <a:rPr lang="hu-HU" sz="1900" dirty="0" smtClean="0"/>
              <a:t>Nemzetiségek kutatása – </a:t>
            </a:r>
            <a:r>
              <a:rPr lang="hu-HU" sz="1900" dirty="0" err="1" smtClean="0"/>
              <a:t>Gyivicsán</a:t>
            </a:r>
            <a:r>
              <a:rPr lang="hu-HU" sz="1900" dirty="0" smtClean="0"/>
              <a:t> Anna füzéri kétnyelvű betlehemezés</a:t>
            </a:r>
          </a:p>
          <a:p>
            <a:pPr marL="0" indent="0">
              <a:buNone/>
            </a:pPr>
            <a:endParaRPr lang="hu-HU" sz="1900" dirty="0"/>
          </a:p>
        </p:txBody>
      </p:sp>
      <p:pic>
        <p:nvPicPr>
          <p:cNvPr id="5" name="Kép 4" descr="Füzér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-1" y="1196751"/>
            <a:ext cx="3995937" cy="515482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6453336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Füzéri betlehemesek – Betlehemes találkozó 2003 </a:t>
            </a:r>
            <a:r>
              <a:rPr lang="hu-HU" sz="1200" dirty="0"/>
              <a:t>B</a:t>
            </a:r>
            <a:r>
              <a:rPr lang="hu-HU" sz="1200" dirty="0" smtClean="0"/>
              <a:t>udapest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2233</Words>
  <Application>Microsoft Office PowerPoint</Application>
  <PresentationFormat>Diavetítés a képernyőre (4:3 oldalarány)</PresentationFormat>
  <Paragraphs>404</Paragraphs>
  <Slides>39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1. dia</vt:lpstr>
      <vt:lpstr>Bemutatkozás</vt:lpstr>
      <vt:lpstr>A betlehemezés helye a karácsonyi ünnepkörben</vt:lpstr>
      <vt:lpstr>A betlehemezés</vt:lpstr>
      <vt:lpstr>Betlehemezés története - középkor</vt:lpstr>
      <vt:lpstr>Betlehemezés története - újkor</vt:lpstr>
      <vt:lpstr>Betlehemes játékok gyűjtése, kutatása XIX.-XX. század eleje</vt:lpstr>
      <vt:lpstr>Betlehemes játékok gyűjtése, kutatása I. világháborútól a XX. század közepéig</vt:lpstr>
      <vt:lpstr>Betlehemes játékok gyűjtése, kutatása Hatvanas évektől </vt:lpstr>
      <vt:lpstr>Betlehemes játékok gyűjtése, kutatása Kilencvenes évektől</vt:lpstr>
      <vt:lpstr>Betlehemes játékok típusai</vt:lpstr>
      <vt:lpstr>Betlehemes játékok típusai</vt:lpstr>
      <vt:lpstr>Betlehemes játékok típusai</vt:lpstr>
      <vt:lpstr>14. dia</vt:lpstr>
      <vt:lpstr>A játék felépítése</vt:lpstr>
      <vt:lpstr>A játék felépítése</vt:lpstr>
      <vt:lpstr>„Minden folklóralkotás változatokban él”</vt:lpstr>
      <vt:lpstr>A tiszabökényi példa</vt:lpstr>
      <vt:lpstr>A tiszabökényi példa</vt:lpstr>
      <vt:lpstr>A betlehem</vt:lpstr>
      <vt:lpstr>A betlehem - egytornyú betlehemek</vt:lpstr>
      <vt:lpstr>A betlehem - kéttornyú betlehemek</vt:lpstr>
      <vt:lpstr>A betlehem - háromtornyú betlehemek</vt:lpstr>
      <vt:lpstr>Kivilágítós betlehemek</vt:lpstr>
      <vt:lpstr>Bábtáncoltató betlehemezés</vt:lpstr>
      <vt:lpstr>Bábtáncoltató betlehemezés</vt:lpstr>
      <vt:lpstr>Bábtáncoltató betlehemezés</vt:lpstr>
      <vt:lpstr>Bábtáncoltató betlehemezés - Bábok</vt:lpstr>
      <vt:lpstr>Szereplők, öltözet, kellékek - Angyalok</vt:lpstr>
      <vt:lpstr>Szereplők, öltözet, kellékek - Pásztorok</vt:lpstr>
      <vt:lpstr>Szereplők, öltözet, kellékek – Öreg pásztor</vt:lpstr>
      <vt:lpstr>Szereplők, öltözet, kellékek – Öreg pásztor</vt:lpstr>
      <vt:lpstr>Szereplők, öltözet, kellékek – Öreg pásztor</vt:lpstr>
      <vt:lpstr>Szokás tárgyi világát befolyásoló tényezők</vt:lpstr>
      <vt:lpstr>A szokásgyakorlás változásai</vt:lpstr>
      <vt:lpstr>Hogyan és mit gyűjtsünk?</vt:lpstr>
      <vt:lpstr>Mit gyűjtsünk?</vt:lpstr>
      <vt:lpstr>Gyűjtés – Szöveg</vt:lpstr>
      <vt:lpstr>39.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Geszti Zsófia</dc:creator>
  <cp:lastModifiedBy>István</cp:lastModifiedBy>
  <cp:revision>118</cp:revision>
  <cp:lastPrinted>2019-11-29T08:25:24Z</cp:lastPrinted>
  <dcterms:created xsi:type="dcterms:W3CDTF">2019-11-25T09:18:03Z</dcterms:created>
  <dcterms:modified xsi:type="dcterms:W3CDTF">2019-12-01T21:58:32Z</dcterms:modified>
</cp:coreProperties>
</file>