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0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egyzetek helye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791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650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8241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1206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36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24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03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3855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4015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9129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marL="0" lvl="0" indent="0" algn="ctr">
              <a:lnSpc>
                <a:spcPct val="100000"/>
              </a:lnSpc>
              <a:buNone/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sz="4400" b="0" i="0" u="none" strike="noStrike" baseline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sz="3200" b="0" i="0" u="none" strike="noStrike" baseline="0">
                <a:solidFill>
                  <a:srgbClr val="000000"/>
                </a:solidFill>
                <a:latin typeface="Arial"/>
              </a:rPr>
              <a:t>Click to edit Master subtitle style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Élőláb helye 4"/>
          <p:cNvSpPr txBox="1">
            <a:spLocks noGrp="1"/>
          </p:cNvSpPr>
          <p:nvPr>
            <p:ph type="ft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ctr">
              <a:defRPr/>
            </a:lvl1pPr>
          </a:lstStyle>
          <a:p>
            <a:endParaRPr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 algn="r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491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10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769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t>Click to edit Master title style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8229600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t>Click to edit Master text styles</a:t>
            </a:r>
          </a:p>
          <a:p>
            <a:pPr lvl="0" algn="l"/>
            <a:r>
              <a:t>Second level</a:t>
            </a:r>
          </a:p>
          <a:p>
            <a:pPr lvl="0" algn="l"/>
            <a:r>
              <a:t>Third level</a:t>
            </a:r>
          </a:p>
          <a:p>
            <a:pPr lvl="0" algn="l"/>
            <a:r>
              <a:t>Fourth level</a:t>
            </a:r>
          </a:p>
          <a:p>
            <a:pPr lvl="0" algn="l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5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/>
          <a:p>
            <a:pPr lvl="0" algn="ctr"/>
            <a:r>
              <a:t>Click to edit Master title style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4022725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t>Click to edit Master text styles</a:t>
            </a:r>
          </a:p>
          <a:p>
            <a:pPr lvl="0" algn="l"/>
            <a:r>
              <a:t>Second level</a:t>
            </a:r>
          </a:p>
          <a:p>
            <a:pPr lvl="0" algn="l"/>
            <a:r>
              <a:t>Third level</a:t>
            </a:r>
          </a:p>
          <a:p>
            <a:pPr lvl="0" algn="l"/>
            <a:r>
              <a:t>Fourth level</a:t>
            </a:r>
          </a:p>
          <a:p>
            <a:pPr lvl="0" algn="l"/>
            <a:r>
              <a:t>Fifth level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4651375" y="1603375"/>
            <a:ext cx="4022725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t>Click to edit Master text styles</a:t>
            </a:r>
          </a:p>
          <a:p>
            <a:pPr lvl="0" algn="l"/>
            <a:r>
              <a:t>Second level</a:t>
            </a:r>
          </a:p>
          <a:p>
            <a:pPr lvl="0" algn="l"/>
            <a:r>
              <a:t>Third level</a:t>
            </a:r>
          </a:p>
          <a:p>
            <a:pPr lvl="0" algn="l"/>
            <a:r>
              <a:t>Fourth level</a:t>
            </a:r>
          </a:p>
          <a:p>
            <a:pPr lvl="0" algn="l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59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54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481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66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7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413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58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72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DBA3-52F9-4AF4-A6A4-FA4D7DB2F99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11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65" t="15302" r="8066" b="11174"/>
          <a:stretch/>
        </p:blipFill>
        <p:spPr>
          <a:xfrm>
            <a:off x="0" y="0"/>
            <a:ext cx="9131300" cy="6223000"/>
          </a:xfrm>
          <a:prstGeom prst="rect">
            <a:avLst/>
          </a:prstGeom>
        </p:spPr>
      </p:pic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hu-HU" sz="4000" dirty="0">
                <a:solidFill>
                  <a:schemeClr val="bg2">
                    <a:lumMod val="75000"/>
                  </a:schemeClr>
                </a:solidFill>
              </a:rPr>
              <a:t>A családi fényképek értelmezési és gyűjtési lehetőségeiről</a:t>
            </a:r>
            <a:endParaRPr sz="4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74041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500" lnSpcReduction="10000"/>
          </a:bodyPr>
          <a:lstStyle/>
          <a:p>
            <a:pPr marL="0" lvl="0" indent="0" algn="r">
              <a:lnSpc>
                <a:spcPct val="100000"/>
              </a:lnSpc>
              <a:buNone/>
            </a:pPr>
            <a:r>
              <a:rPr sz="2400" b="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Terendi</a:t>
            </a:r>
            <a:r>
              <a:rPr sz="2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sz="2400" b="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Viktória</a:t>
            </a:r>
            <a:endParaRPr lang="hu-HU" sz="2400" b="0" i="0" u="none" strike="noStrike" baseline="0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sz="2400" b="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Tradíció</a:t>
            </a:r>
            <a:r>
              <a:rPr sz="2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 </a:t>
            </a:r>
            <a:r>
              <a:rPr sz="2400" b="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Tábor</a:t>
            </a:r>
            <a:endParaRPr sz="2400" b="0" i="0" u="none" strike="noStrike" baseline="0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sz="2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2015. </a:t>
            </a:r>
            <a:r>
              <a:rPr sz="2400" b="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június</a:t>
            </a:r>
            <a:r>
              <a:rPr sz="2400" b="0" i="0" u="none" strike="noStrike" baseline="0" dirty="0">
                <a:solidFill>
                  <a:schemeClr val="bg2">
                    <a:lumMod val="75000"/>
                  </a:schemeClr>
                </a:solidFill>
                <a:latin typeface="Arial"/>
              </a:rPr>
              <a:t> 27.</a:t>
            </a:r>
            <a:endParaRPr lang="hu-HU" sz="2400" dirty="0">
              <a:solidFill>
                <a:schemeClr val="bg2">
                  <a:lumMod val="75000"/>
                </a:schemeClr>
              </a:solidFill>
              <a:latin typeface="Arial"/>
            </a:endParaRPr>
          </a:p>
          <a:p>
            <a:pPr marL="0" lvl="0" indent="0" algn="r">
              <a:lnSpc>
                <a:spcPct val="100000"/>
              </a:lnSpc>
              <a:buNone/>
            </a:pPr>
            <a:r>
              <a:rPr sz="2400" b="0" i="0" u="none" strike="noStrike" baseline="0" dirty="0" err="1">
                <a:solidFill>
                  <a:schemeClr val="bg2">
                    <a:lumMod val="75000"/>
                  </a:schemeClr>
                </a:solidFill>
                <a:latin typeface="Arial"/>
              </a:rPr>
              <a:t>Örkény</a:t>
            </a:r>
            <a:endParaRPr sz="2400" b="0" i="0" u="none" strike="noStrike" baseline="0" dirty="0">
              <a:solidFill>
                <a:schemeClr val="bg2">
                  <a:lumMod val="75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4000" dirty="0" err="1">
                <a:latin typeface="+mn-lt"/>
              </a:rPr>
              <a:t>Az</a:t>
            </a:r>
            <a:r>
              <a:rPr sz="4000" dirty="0">
                <a:latin typeface="+mn-lt"/>
              </a:rPr>
              <a:t> </a:t>
            </a:r>
            <a:r>
              <a:rPr sz="4000" dirty="0" err="1">
                <a:latin typeface="+mn-lt"/>
              </a:rPr>
              <a:t>elbeszélés</a:t>
            </a:r>
            <a:endParaRPr sz="40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500" lnSpcReduction="10000"/>
          </a:bodyPr>
          <a:lstStyle/>
          <a:p>
            <a:pPr lvl="0" algn="l"/>
            <a:r>
              <a:rPr sz="2800" dirty="0">
                <a:latin typeface="+mn-lt"/>
              </a:rPr>
              <a:t>a </a:t>
            </a:r>
            <a:r>
              <a:rPr sz="2800" dirty="0" err="1">
                <a:latin typeface="+mn-lt"/>
              </a:rPr>
              <a:t>fényképekhez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tartozó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háttértörténetek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képek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dekódolása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mélyebb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tartalomrétegek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feltárása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távolabbi</a:t>
            </a:r>
            <a:r>
              <a:rPr sz="2800" dirty="0">
                <a:latin typeface="+mn-lt"/>
              </a:rPr>
              <a:t> (a </a:t>
            </a:r>
            <a:r>
              <a:rPr sz="2800" dirty="0" err="1">
                <a:latin typeface="+mn-lt"/>
              </a:rPr>
              <a:t>képen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túlmutató</a:t>
            </a:r>
            <a:r>
              <a:rPr sz="2800" dirty="0">
                <a:latin typeface="+mn-lt"/>
              </a:rPr>
              <a:t>) </a:t>
            </a:r>
            <a:r>
              <a:rPr sz="2800" dirty="0" err="1">
                <a:latin typeface="+mn-lt"/>
              </a:rPr>
              <a:t>összefüggések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emlékezet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aktiválása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strukturált</a:t>
            </a:r>
            <a:r>
              <a:rPr lang="hu-HU" sz="2800" dirty="0" err="1">
                <a:latin typeface="+mn-lt"/>
              </a:rPr>
              <a:t>ság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generációk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közti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eltérések</a:t>
            </a:r>
            <a:r>
              <a:rPr sz="2800" dirty="0">
                <a:latin typeface="+mn-lt"/>
              </a:rPr>
              <a:t> - </a:t>
            </a:r>
            <a:r>
              <a:rPr sz="2800" dirty="0" err="1">
                <a:latin typeface="+mn-lt"/>
              </a:rPr>
              <a:t>nem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ugyanazt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mesélik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adott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képről</a:t>
            </a:r>
            <a:r>
              <a:rPr sz="2800" dirty="0">
                <a:latin typeface="+mn-lt"/>
              </a:rPr>
              <a:t> - </a:t>
            </a:r>
            <a:r>
              <a:rPr sz="2800" dirty="0" err="1">
                <a:latin typeface="+mn-lt"/>
              </a:rPr>
              <a:t>mítoszképzés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forráskritika</a:t>
            </a:r>
            <a:r>
              <a:rPr sz="2800" dirty="0">
                <a:latin typeface="+mn-lt"/>
              </a:rPr>
              <a:t> + </a:t>
            </a:r>
            <a:r>
              <a:rPr sz="2800" dirty="0" err="1">
                <a:latin typeface="+mn-lt"/>
              </a:rPr>
              <a:t>kiegészítő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adatok</a:t>
            </a:r>
            <a:endParaRPr sz="28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3600" dirty="0">
                <a:latin typeface="+mn-lt"/>
              </a:rPr>
              <a:t>A </a:t>
            </a:r>
            <a:r>
              <a:rPr sz="3600" dirty="0" err="1">
                <a:latin typeface="+mn-lt"/>
              </a:rPr>
              <a:t>kép</a:t>
            </a:r>
            <a:r>
              <a:rPr lang="hu-HU" sz="3600" dirty="0">
                <a:latin typeface="+mn-lt"/>
              </a:rPr>
              <a:t>elemzés</a:t>
            </a:r>
            <a:r>
              <a:rPr sz="3600" dirty="0">
                <a:latin typeface="+mn-lt"/>
              </a:rPr>
              <a:t> </a:t>
            </a:r>
            <a:r>
              <a:rPr sz="3600" dirty="0" err="1">
                <a:latin typeface="+mn-lt"/>
              </a:rPr>
              <a:t>lehetőségei</a:t>
            </a:r>
            <a:br>
              <a:rPr lang="hu-HU" sz="3600" dirty="0">
                <a:latin typeface="+mn-lt"/>
              </a:rPr>
            </a:br>
            <a:r>
              <a:rPr sz="3600" dirty="0">
                <a:latin typeface="+mn-lt"/>
              </a:rPr>
              <a:t>a 21. </a:t>
            </a:r>
            <a:r>
              <a:rPr sz="3600" dirty="0" err="1">
                <a:latin typeface="+mn-lt"/>
              </a:rPr>
              <a:t>században</a:t>
            </a:r>
            <a:endParaRPr sz="36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>
            <a:normAutofit lnSpcReduction="10000"/>
          </a:bodyPr>
          <a:lstStyle/>
          <a:p>
            <a:pPr lvl="0" algn="l"/>
            <a:r>
              <a:rPr sz="2800" dirty="0" err="1">
                <a:latin typeface="+mn-lt"/>
              </a:rPr>
              <a:t>képadatbázis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létrehozása</a:t>
            </a:r>
            <a:r>
              <a:rPr sz="2800" dirty="0">
                <a:latin typeface="+mn-lt"/>
              </a:rPr>
              <a:t> </a:t>
            </a:r>
            <a:r>
              <a:rPr lang="hu-HU" sz="2800" dirty="0">
                <a:latin typeface="+mn-lt"/>
                <a:sym typeface="Wingdings" panose="05000000000000000000" pitchFamily="2" charset="2"/>
              </a:rPr>
              <a:t>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kategorizálás</a:t>
            </a:r>
            <a:r>
              <a:rPr sz="2800" dirty="0">
                <a:latin typeface="+mn-lt"/>
              </a:rPr>
              <a:t> (DE! </a:t>
            </a:r>
            <a:r>
              <a:rPr sz="2800" dirty="0" err="1">
                <a:latin typeface="+mn-lt"/>
              </a:rPr>
              <a:t>sematizálást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elkerülve</a:t>
            </a:r>
            <a:r>
              <a:rPr sz="2800" dirty="0">
                <a:latin typeface="+mn-lt"/>
              </a:rPr>
              <a:t>, </a:t>
            </a:r>
            <a:r>
              <a:rPr sz="2800" dirty="0" err="1">
                <a:latin typeface="+mn-lt"/>
              </a:rPr>
              <a:t>az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anyag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erőszakos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beskatulyázását</a:t>
            </a:r>
            <a:r>
              <a:rPr sz="2800" dirty="0">
                <a:latin typeface="+mn-lt"/>
              </a:rPr>
              <a:t> is)</a:t>
            </a: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kvalitatív</a:t>
            </a:r>
            <a:r>
              <a:rPr sz="2800" dirty="0">
                <a:latin typeface="+mn-lt"/>
              </a:rPr>
              <a:t> + </a:t>
            </a:r>
            <a:r>
              <a:rPr sz="2800" dirty="0" err="1">
                <a:latin typeface="+mn-lt"/>
              </a:rPr>
              <a:t>kvantitatív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módszerek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együttes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alkalmazása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képfeldolgozó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programok</a:t>
            </a:r>
            <a:r>
              <a:rPr sz="2800" dirty="0">
                <a:latin typeface="+mn-lt"/>
              </a:rPr>
              <a:t> - a </a:t>
            </a:r>
            <a:r>
              <a:rPr sz="2800" dirty="0" err="1">
                <a:latin typeface="+mn-lt"/>
              </a:rPr>
              <a:t>digitalizált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fotóhoz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kapcsolhatóak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az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információk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kép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belső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tartalomrétegeinek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elkülönítése</a:t>
            </a:r>
            <a:r>
              <a:rPr sz="2800" dirty="0">
                <a:latin typeface="+mn-lt"/>
              </a:rPr>
              <a:t> - </a:t>
            </a:r>
            <a:r>
              <a:rPr sz="2800" dirty="0" err="1">
                <a:latin typeface="+mn-lt"/>
              </a:rPr>
              <a:t>színkódok</a:t>
            </a:r>
            <a:r>
              <a:rPr sz="2800" dirty="0">
                <a:latin typeface="+mn-lt"/>
              </a:rPr>
              <a:t>, </a:t>
            </a:r>
            <a:r>
              <a:rPr sz="2800" dirty="0" err="1">
                <a:latin typeface="+mn-lt"/>
              </a:rPr>
              <a:t>részletes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vizsgálat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vizuális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tartalomelemzés</a:t>
            </a:r>
            <a:r>
              <a:rPr sz="2800" dirty="0">
                <a:latin typeface="+mn-lt"/>
              </a:rPr>
              <a:t> + </a:t>
            </a:r>
            <a:r>
              <a:rPr sz="2800" dirty="0" err="1">
                <a:latin typeface="+mn-lt"/>
              </a:rPr>
              <a:t>narráció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elemzés</a:t>
            </a:r>
            <a:endParaRPr sz="2800" dirty="0"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4000" dirty="0" err="1">
                <a:latin typeface="+mn-lt"/>
              </a:rPr>
              <a:t>Etikai</a:t>
            </a:r>
            <a:r>
              <a:rPr sz="4000" dirty="0">
                <a:latin typeface="+mn-lt"/>
              </a:rPr>
              <a:t> </a:t>
            </a:r>
            <a:r>
              <a:rPr sz="4000" dirty="0" err="1">
                <a:latin typeface="+mn-lt"/>
              </a:rPr>
              <a:t>kérdések</a:t>
            </a:r>
            <a:endParaRPr sz="40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228600" y="1565275"/>
            <a:ext cx="8686800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 dirty="0" err="1">
                <a:latin typeface="+mn-lt"/>
              </a:rPr>
              <a:t>teljes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fotókorpusz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vizsgálata</a:t>
            </a:r>
            <a:r>
              <a:rPr dirty="0">
                <a:latin typeface="+mn-lt"/>
              </a:rPr>
              <a:t> - </a:t>
            </a:r>
            <a:r>
              <a:rPr dirty="0" err="1">
                <a:latin typeface="+mn-lt"/>
              </a:rPr>
              <a:t>publikálása</a:t>
            </a:r>
            <a:r>
              <a:rPr dirty="0">
                <a:latin typeface="+mn-lt"/>
              </a:rPr>
              <a:t>?</a:t>
            </a: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nevek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adatok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közölhetősége</a:t>
            </a:r>
            <a:r>
              <a:rPr dirty="0">
                <a:latin typeface="+mn-lt"/>
              </a:rPr>
              <a:t>?</a:t>
            </a:r>
          </a:p>
          <a:p>
            <a:pPr lvl="0" algn="l"/>
            <a:r>
              <a:rPr dirty="0">
                <a:latin typeface="+mn-lt"/>
              </a:rPr>
              <a:t>​kit </a:t>
            </a:r>
            <a:r>
              <a:rPr dirty="0" err="1">
                <a:latin typeface="+mn-lt"/>
              </a:rPr>
              <a:t>lehet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fotózni</a:t>
            </a:r>
            <a:r>
              <a:rPr dirty="0">
                <a:latin typeface="+mn-lt"/>
              </a:rPr>
              <a:t>?</a:t>
            </a:r>
            <a:r>
              <a:rPr lang="hu-HU" dirty="0">
                <a:latin typeface="+mn-lt"/>
              </a:rPr>
              <a:t> (civil, közszereplő, tömeg)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hogyan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publikálható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az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általunk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készített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fotó</a:t>
            </a:r>
            <a:r>
              <a:rPr dirty="0">
                <a:latin typeface="+mn-lt"/>
              </a:rPr>
              <a:t>?</a:t>
            </a:r>
            <a:endParaRPr lang="hu-HU" dirty="0">
              <a:latin typeface="+mn-lt"/>
            </a:endParaRPr>
          </a:p>
          <a:p>
            <a:r>
              <a:rPr lang="hu-HU" dirty="0"/>
              <a:t>​írásos hozzájárulás kell!</a:t>
            </a:r>
          </a:p>
          <a:p>
            <a:pPr marL="0" lvl="0" indent="0" algn="l">
              <a:buNone/>
            </a:pPr>
            <a:endParaRPr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12" y="2827866"/>
            <a:ext cx="2541588" cy="338878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8" t="28976" r="19739" b="16847"/>
          <a:stretch/>
        </p:blipFill>
        <p:spPr>
          <a:xfrm>
            <a:off x="3911600" y="3619358"/>
            <a:ext cx="2690812" cy="32386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166267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4000" dirty="0" err="1">
                <a:latin typeface="+mn-lt"/>
              </a:rPr>
              <a:t>Eseményfotózás</a:t>
            </a:r>
            <a:endParaRPr sz="40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860366"/>
            <a:ext cx="8229600" cy="450532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 lang="hu-HU" dirty="0">
                <a:latin typeface="+mn-lt"/>
              </a:rPr>
              <a:t>Ismerjük meg előre a terepet, az esemény forgatókönyvét – tudnunk kell, mire számíthatunk!</a:t>
            </a:r>
          </a:p>
          <a:p>
            <a:pPr lvl="0" algn="l"/>
            <a:r>
              <a:rPr lang="hu-HU" dirty="0">
                <a:latin typeface="+mn-lt"/>
              </a:rPr>
              <a:t>Legyünk ott mindenütt!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lang="hu-HU" dirty="0">
                <a:latin typeface="+mn-lt"/>
              </a:rPr>
              <a:t>Technikailag kifogástalan kép kell! </a:t>
            </a:r>
          </a:p>
          <a:p>
            <a:pPr lvl="0" algn="l"/>
            <a:r>
              <a:rPr lang="hu-HU" dirty="0">
                <a:latin typeface="+mn-lt"/>
              </a:rPr>
              <a:t>K</a:t>
            </a:r>
            <a:r>
              <a:rPr dirty="0" err="1">
                <a:latin typeface="+mn-lt"/>
              </a:rPr>
              <a:t>ompozíció</a:t>
            </a:r>
            <a:r>
              <a:rPr dirty="0">
                <a:latin typeface="+mn-lt"/>
              </a:rPr>
              <a:t> - </a:t>
            </a:r>
            <a:r>
              <a:rPr dirty="0" err="1">
                <a:latin typeface="+mn-lt"/>
              </a:rPr>
              <a:t>esztétika</a:t>
            </a:r>
            <a:r>
              <a:rPr dirty="0">
                <a:latin typeface="+mn-lt"/>
              </a:rPr>
              <a:t>, DE! ne </a:t>
            </a:r>
            <a:r>
              <a:rPr dirty="0" err="1">
                <a:latin typeface="+mn-lt"/>
              </a:rPr>
              <a:t>menjen</a:t>
            </a:r>
            <a:r>
              <a:rPr dirty="0">
                <a:latin typeface="+mn-lt"/>
              </a:rPr>
              <a:t> a </a:t>
            </a:r>
            <a:r>
              <a:rPr dirty="0" err="1">
                <a:latin typeface="+mn-lt"/>
              </a:rPr>
              <a:t>dokumentáció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rovására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lényeglátás</a:t>
            </a:r>
            <a:r>
              <a:rPr dirty="0">
                <a:latin typeface="+mn-lt"/>
              </a:rPr>
              <a:t> - DE! </a:t>
            </a:r>
            <a:r>
              <a:rPr dirty="0" err="1">
                <a:latin typeface="+mn-lt"/>
              </a:rPr>
              <a:t>kerüljük</a:t>
            </a:r>
            <a:r>
              <a:rPr dirty="0">
                <a:latin typeface="+mn-lt"/>
              </a:rPr>
              <a:t> a </a:t>
            </a:r>
            <a:r>
              <a:rPr dirty="0" err="1">
                <a:latin typeface="+mn-lt"/>
              </a:rPr>
              <a:t>szubjektív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szemlélet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erős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megjelenítését</a:t>
            </a:r>
            <a:endParaRPr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4022512"/>
            <a:ext cx="3060700" cy="203727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4007593"/>
            <a:ext cx="1850628" cy="27802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228" y="4022512"/>
            <a:ext cx="2202336" cy="237022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64" y="3985492"/>
            <a:ext cx="1850628" cy="28244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dirty="0" err="1"/>
              <a:t>Az</a:t>
            </a:r>
            <a:r>
              <a:rPr dirty="0"/>
              <a:t> </a:t>
            </a:r>
            <a:r>
              <a:rPr dirty="0" err="1"/>
              <a:t>előadás</a:t>
            </a:r>
            <a:r>
              <a:rPr dirty="0"/>
              <a:t> </a:t>
            </a:r>
            <a:r>
              <a:rPr dirty="0" err="1"/>
              <a:t>vázlata</a:t>
            </a:r>
            <a:endParaRPr dirty="0"/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266700" y="1416050"/>
            <a:ext cx="8877300" cy="483235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500" lnSpcReduction="10000"/>
          </a:bodyPr>
          <a:lstStyle/>
          <a:p>
            <a:pPr lvl="0"/>
            <a:r>
              <a:rPr sz="3000" dirty="0">
                <a:latin typeface="+mn-lt"/>
              </a:rPr>
              <a:t>a </a:t>
            </a:r>
            <a:r>
              <a:rPr sz="3000" dirty="0" err="1">
                <a:latin typeface="+mn-lt"/>
              </a:rPr>
              <a:t>fotográfia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történetének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legfontosabb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állomásai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​a </a:t>
            </a:r>
            <a:r>
              <a:rPr sz="3000" dirty="0" err="1">
                <a:latin typeface="+mn-lt"/>
              </a:rPr>
              <a:t>fényképek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és</a:t>
            </a:r>
            <a:r>
              <a:rPr sz="3000" dirty="0">
                <a:latin typeface="+mn-lt"/>
              </a:rPr>
              <a:t> a </a:t>
            </a:r>
            <a:r>
              <a:rPr sz="3000" dirty="0" err="1">
                <a:latin typeface="+mn-lt"/>
              </a:rPr>
              <a:t>társadalomtudományok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</a:t>
            </a:r>
            <a:r>
              <a:rPr sz="3000" dirty="0" err="1">
                <a:latin typeface="+mn-lt"/>
              </a:rPr>
              <a:t>vizuális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etnográfia</a:t>
            </a:r>
            <a:r>
              <a:rPr sz="3000" dirty="0">
                <a:latin typeface="+mn-lt"/>
              </a:rPr>
              <a:t>/</a:t>
            </a:r>
            <a:r>
              <a:rPr sz="3000" dirty="0" err="1">
                <a:latin typeface="+mn-lt"/>
              </a:rPr>
              <a:t>antropológia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</a:t>
            </a:r>
            <a:r>
              <a:rPr sz="3000" dirty="0" err="1">
                <a:latin typeface="+mn-lt"/>
              </a:rPr>
              <a:t>képgyűjtés</a:t>
            </a:r>
            <a:r>
              <a:rPr sz="3000" dirty="0">
                <a:latin typeface="+mn-lt"/>
              </a:rPr>
              <a:t> a </a:t>
            </a:r>
            <a:r>
              <a:rPr sz="3000" dirty="0" err="1">
                <a:latin typeface="+mn-lt"/>
              </a:rPr>
              <a:t>gyakorlatban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</a:t>
            </a:r>
            <a:r>
              <a:rPr sz="3000" dirty="0" err="1">
                <a:latin typeface="+mn-lt"/>
              </a:rPr>
              <a:t>néhány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szó</a:t>
            </a:r>
            <a:r>
              <a:rPr sz="3000" dirty="0">
                <a:latin typeface="+mn-lt"/>
              </a:rPr>
              <a:t> a </a:t>
            </a:r>
            <a:r>
              <a:rPr sz="3000" dirty="0" err="1">
                <a:latin typeface="+mn-lt"/>
              </a:rPr>
              <a:t>képtípusokról</a:t>
            </a:r>
            <a:r>
              <a:rPr sz="3000" dirty="0">
                <a:latin typeface="+mn-lt"/>
              </a:rPr>
              <a:t> (</a:t>
            </a:r>
            <a:r>
              <a:rPr sz="3000" dirty="0" err="1">
                <a:latin typeface="+mn-lt"/>
              </a:rPr>
              <a:t>csoportosítási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lehetőségek</a:t>
            </a:r>
            <a:r>
              <a:rPr sz="3000" dirty="0">
                <a:latin typeface="+mn-lt"/>
              </a:rPr>
              <a:t>)</a:t>
            </a:r>
          </a:p>
          <a:p>
            <a:pPr lvl="0"/>
            <a:r>
              <a:rPr sz="3000" dirty="0">
                <a:latin typeface="+mn-lt"/>
              </a:rPr>
              <a:t>​</a:t>
            </a:r>
            <a:r>
              <a:rPr sz="3000" dirty="0" err="1">
                <a:latin typeface="+mn-lt"/>
              </a:rPr>
              <a:t>az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elbeszélések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​a </a:t>
            </a:r>
            <a:r>
              <a:rPr sz="3000" dirty="0" err="1">
                <a:latin typeface="+mn-lt"/>
              </a:rPr>
              <a:t>képelemzés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lehetőségei</a:t>
            </a:r>
            <a:r>
              <a:rPr sz="3000" dirty="0">
                <a:latin typeface="+mn-lt"/>
              </a:rPr>
              <a:t> a 21. </a:t>
            </a:r>
            <a:r>
              <a:rPr sz="3000" dirty="0" err="1">
                <a:latin typeface="+mn-lt"/>
              </a:rPr>
              <a:t>században</a:t>
            </a:r>
            <a:endParaRPr sz="3000" dirty="0">
              <a:latin typeface="+mn-lt"/>
            </a:endParaRPr>
          </a:p>
          <a:p>
            <a:pPr lvl="0"/>
            <a:r>
              <a:rPr sz="3000" dirty="0">
                <a:latin typeface="+mn-lt"/>
              </a:rPr>
              <a:t>​</a:t>
            </a:r>
            <a:r>
              <a:rPr sz="3000" dirty="0" err="1">
                <a:latin typeface="+mn-lt"/>
              </a:rPr>
              <a:t>etikai</a:t>
            </a:r>
            <a:r>
              <a:rPr sz="3000" dirty="0">
                <a:latin typeface="+mn-lt"/>
              </a:rPr>
              <a:t> </a:t>
            </a:r>
            <a:r>
              <a:rPr sz="3000" dirty="0" err="1">
                <a:latin typeface="+mn-lt"/>
              </a:rPr>
              <a:t>kérdések</a:t>
            </a:r>
            <a:r>
              <a:rPr sz="3000" dirty="0">
                <a:latin typeface="+mn-lt"/>
              </a:rPr>
              <a:t>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3600" dirty="0">
                <a:latin typeface="+mn-lt"/>
              </a:rPr>
              <a:t>A </a:t>
            </a:r>
            <a:r>
              <a:rPr sz="3600" dirty="0" err="1">
                <a:latin typeface="+mn-lt"/>
              </a:rPr>
              <a:t>fotográfia</a:t>
            </a:r>
            <a:r>
              <a:rPr sz="3600" dirty="0">
                <a:latin typeface="+mn-lt"/>
              </a:rPr>
              <a:t> </a:t>
            </a:r>
            <a:r>
              <a:rPr sz="3600" dirty="0" err="1">
                <a:latin typeface="+mn-lt"/>
              </a:rPr>
              <a:t>történetének</a:t>
            </a:r>
            <a:r>
              <a:rPr sz="3600" dirty="0">
                <a:latin typeface="+mn-lt"/>
              </a:rPr>
              <a:t> </a:t>
            </a:r>
            <a:r>
              <a:rPr sz="3600" dirty="0" err="1">
                <a:latin typeface="+mn-lt"/>
              </a:rPr>
              <a:t>legfontosabb</a:t>
            </a:r>
            <a:r>
              <a:rPr sz="3600" dirty="0">
                <a:latin typeface="+mn-lt"/>
              </a:rPr>
              <a:t> </a:t>
            </a:r>
            <a:r>
              <a:rPr sz="3600" dirty="0" err="1">
                <a:latin typeface="+mn-lt"/>
              </a:rPr>
              <a:t>állomásai</a:t>
            </a:r>
            <a:endParaRPr sz="36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524001"/>
            <a:ext cx="8229600" cy="45847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92500" lnSpcReduction="20000"/>
          </a:bodyPr>
          <a:lstStyle/>
          <a:p>
            <a:pPr lvl="0" algn="l"/>
            <a:r>
              <a:rPr sz="2700" dirty="0">
                <a:latin typeface="+mn-lt"/>
              </a:rPr>
              <a:t>a </a:t>
            </a:r>
            <a:r>
              <a:rPr sz="2700" dirty="0" err="1">
                <a:latin typeface="+mn-lt"/>
              </a:rPr>
              <a:t>képalkotás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forradalmasítása</a:t>
            </a:r>
            <a:r>
              <a:rPr sz="2700" dirty="0">
                <a:latin typeface="+mn-lt"/>
              </a:rPr>
              <a:t> </a:t>
            </a:r>
            <a:r>
              <a:rPr lang="hu-HU" sz="2700" dirty="0">
                <a:latin typeface="+mn-lt"/>
                <a:sym typeface="Wingdings" panose="05000000000000000000" pitchFamily="2" charset="2"/>
              </a:rPr>
              <a:t>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Daguer</a:t>
            </a:r>
            <a:r>
              <a:rPr lang="hu-HU" sz="2700" dirty="0" err="1">
                <a:latin typeface="+mn-lt"/>
              </a:rPr>
              <a:t>-Niépce</a:t>
            </a:r>
            <a:r>
              <a:rPr sz="2700" dirty="0">
                <a:latin typeface="+mn-lt"/>
              </a:rPr>
              <a:t>/ Talbot: </a:t>
            </a:r>
            <a:r>
              <a:rPr sz="2700" dirty="0" err="1">
                <a:latin typeface="+mn-lt"/>
              </a:rPr>
              <a:t>fénykép</a:t>
            </a:r>
            <a:r>
              <a:rPr lang="hu-HU" sz="2700" dirty="0" err="1">
                <a:latin typeface="+mn-lt"/>
              </a:rPr>
              <a:t>ezés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feltalálása</a:t>
            </a:r>
            <a:r>
              <a:rPr sz="2700" dirty="0">
                <a:latin typeface="+mn-lt"/>
              </a:rPr>
              <a:t> 18</a:t>
            </a:r>
            <a:r>
              <a:rPr lang="hu-HU" sz="2700" dirty="0">
                <a:latin typeface="+mn-lt"/>
              </a:rPr>
              <a:t>3</a:t>
            </a:r>
            <a:r>
              <a:rPr sz="2700" dirty="0">
                <a:latin typeface="+mn-lt"/>
              </a:rPr>
              <a:t>9</a:t>
            </a: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fényképíró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műtermek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nyílnak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hamarosan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az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egész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világon</a:t>
            </a:r>
            <a:r>
              <a:rPr sz="2700" dirty="0">
                <a:latin typeface="+mn-lt"/>
              </a:rPr>
              <a:t> </a:t>
            </a:r>
            <a:r>
              <a:rPr lang="hu-HU" sz="2700" dirty="0">
                <a:latin typeface="+mn-lt"/>
                <a:sym typeface="Wingdings" panose="05000000000000000000" pitchFamily="2" charset="2"/>
              </a:rPr>
              <a:t> </a:t>
            </a:r>
            <a:r>
              <a:rPr sz="2700" dirty="0" err="1">
                <a:latin typeface="+mn-lt"/>
              </a:rPr>
              <a:t>fotográfia</a:t>
            </a:r>
            <a:r>
              <a:rPr sz="2700" dirty="0">
                <a:latin typeface="+mn-lt"/>
              </a:rPr>
              <a:t> = </a:t>
            </a:r>
            <a:r>
              <a:rPr sz="2700" dirty="0" err="1">
                <a:latin typeface="+mn-lt"/>
              </a:rPr>
              <a:t>kisipari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szakma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fotózással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profik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és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elszánt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amatőrök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foglalkoznak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​19. </a:t>
            </a:r>
            <a:r>
              <a:rPr sz="2700" dirty="0" err="1">
                <a:latin typeface="+mn-lt"/>
              </a:rPr>
              <a:t>sz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vége</a:t>
            </a:r>
            <a:r>
              <a:rPr sz="2700" dirty="0">
                <a:latin typeface="+mn-lt"/>
              </a:rPr>
              <a:t>: </a:t>
            </a:r>
            <a:r>
              <a:rPr sz="2700" dirty="0" err="1">
                <a:latin typeface="+mn-lt"/>
              </a:rPr>
              <a:t>fotóművészet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kibontakozása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​Kodak-</a:t>
            </a:r>
            <a:r>
              <a:rPr sz="2700" dirty="0" err="1">
                <a:latin typeface="+mn-lt"/>
              </a:rPr>
              <a:t>korszak</a:t>
            </a:r>
            <a:r>
              <a:rPr sz="2700" dirty="0">
                <a:latin typeface="+mn-lt"/>
              </a:rPr>
              <a:t> - </a:t>
            </a:r>
            <a:r>
              <a:rPr sz="2700" dirty="0" err="1">
                <a:latin typeface="+mn-lt"/>
              </a:rPr>
              <a:t>magánfotózás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kialakulása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​a </a:t>
            </a:r>
            <a:r>
              <a:rPr sz="2700" dirty="0" err="1">
                <a:latin typeface="+mn-lt"/>
              </a:rPr>
              <a:t>fényképezés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széleskörű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elterjedése</a:t>
            </a:r>
            <a:r>
              <a:rPr sz="2700" dirty="0">
                <a:latin typeface="+mn-lt"/>
              </a:rPr>
              <a:t>, a </a:t>
            </a:r>
            <a:r>
              <a:rPr sz="2700" dirty="0" err="1">
                <a:latin typeface="+mn-lt"/>
              </a:rPr>
              <a:t>sokszínű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fotóhasználat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elterjedése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​20. </a:t>
            </a:r>
            <a:r>
              <a:rPr sz="2700" dirty="0" err="1">
                <a:latin typeface="+mn-lt"/>
              </a:rPr>
              <a:t>század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vége</a:t>
            </a:r>
            <a:r>
              <a:rPr sz="2700" dirty="0">
                <a:latin typeface="+mn-lt"/>
              </a:rPr>
              <a:t>: </a:t>
            </a:r>
            <a:r>
              <a:rPr sz="2700" dirty="0" err="1">
                <a:latin typeface="+mn-lt"/>
              </a:rPr>
              <a:t>digitális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fordulat</a:t>
            </a:r>
            <a:r>
              <a:rPr sz="2700" dirty="0">
                <a:latin typeface="+mn-lt"/>
              </a:rPr>
              <a:t> </a:t>
            </a:r>
            <a:r>
              <a:rPr lang="hu-HU" sz="2700" dirty="0">
                <a:latin typeface="+mn-lt"/>
                <a:sym typeface="Wingdings" panose="05000000000000000000" pitchFamily="2" charset="2"/>
              </a:rPr>
              <a:t>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képáradat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mennyiségi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és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minőségi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változás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korábbi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korlátok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leomlása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képhasználat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átalakulása</a:t>
            </a:r>
            <a:endParaRPr sz="27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36984"/>
            <a:ext cx="4279899" cy="547756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r="25000"/>
          <a:stretch/>
        </p:blipFill>
        <p:spPr>
          <a:xfrm>
            <a:off x="4419599" y="136984"/>
            <a:ext cx="2806700" cy="3810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3648076"/>
            <a:ext cx="4279899" cy="32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6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273051"/>
            <a:ext cx="8229600" cy="7048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3200" dirty="0">
                <a:latin typeface="+mn-lt"/>
              </a:rPr>
              <a:t>A </a:t>
            </a:r>
            <a:r>
              <a:rPr sz="3200" dirty="0" err="1">
                <a:latin typeface="+mn-lt"/>
              </a:rPr>
              <a:t>fénykép</a:t>
            </a:r>
            <a:r>
              <a:rPr sz="3200" dirty="0">
                <a:latin typeface="+mn-lt"/>
              </a:rPr>
              <a:t> </a:t>
            </a:r>
            <a:r>
              <a:rPr sz="3200" dirty="0" err="1">
                <a:latin typeface="+mn-lt"/>
              </a:rPr>
              <a:t>és</a:t>
            </a:r>
            <a:r>
              <a:rPr sz="3200" dirty="0">
                <a:latin typeface="+mn-lt"/>
              </a:rPr>
              <a:t> a </a:t>
            </a:r>
            <a:r>
              <a:rPr sz="3200" dirty="0" err="1">
                <a:latin typeface="+mn-lt"/>
              </a:rPr>
              <a:t>társadalomtudományok</a:t>
            </a:r>
            <a:endParaRPr sz="32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1307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Autofit/>
          </a:bodyPr>
          <a:lstStyle/>
          <a:p>
            <a:pPr lvl="0" algn="l">
              <a:lnSpc>
                <a:spcPct val="120000"/>
              </a:lnSpc>
            </a:pPr>
            <a:r>
              <a:rPr dirty="0" err="1">
                <a:latin typeface="+mn-lt"/>
              </a:rPr>
              <a:t>fotográfiával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foglalkozó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vagy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azt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használó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tudományok</a:t>
            </a:r>
            <a:r>
              <a:rPr dirty="0">
                <a:latin typeface="+mn-lt"/>
              </a:rPr>
              <a:t>: </a:t>
            </a:r>
            <a:r>
              <a:rPr dirty="0" err="1">
                <a:latin typeface="+mn-lt"/>
              </a:rPr>
              <a:t>történelemtudomány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néprajz</a:t>
            </a:r>
            <a:r>
              <a:rPr lang="hu-HU" dirty="0">
                <a:latin typeface="+mn-lt"/>
              </a:rPr>
              <a:t>,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szociológia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művészettörténet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​a </a:t>
            </a:r>
            <a:r>
              <a:rPr dirty="0" err="1">
                <a:latin typeface="+mn-lt"/>
              </a:rPr>
              <a:t>fotó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szerepei</a:t>
            </a:r>
            <a:r>
              <a:rPr dirty="0">
                <a:latin typeface="+mn-lt"/>
              </a:rPr>
              <a:t>: </a:t>
            </a:r>
            <a:r>
              <a:rPr dirty="0" err="1">
                <a:latin typeface="+mn-lt"/>
              </a:rPr>
              <a:t>illusztráció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forrás</a:t>
            </a:r>
            <a:r>
              <a:rPr dirty="0">
                <a:latin typeface="+mn-lt"/>
              </a:rPr>
              <a:t>, a </a:t>
            </a:r>
            <a:r>
              <a:rPr dirty="0" err="1">
                <a:latin typeface="+mn-lt"/>
              </a:rPr>
              <a:t>vizsgálat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tárgya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​a </a:t>
            </a:r>
            <a:r>
              <a:rPr dirty="0" err="1">
                <a:latin typeface="+mn-lt"/>
              </a:rPr>
              <a:t>fotó</a:t>
            </a:r>
            <a:r>
              <a:rPr dirty="0">
                <a:latin typeface="+mn-lt"/>
              </a:rPr>
              <a:t> mint </a:t>
            </a:r>
            <a:r>
              <a:rPr dirty="0" err="1">
                <a:latin typeface="+mn-lt"/>
              </a:rPr>
              <a:t>dokumentum</a:t>
            </a:r>
            <a:r>
              <a:rPr dirty="0">
                <a:latin typeface="+mn-lt"/>
              </a:rPr>
              <a:t> - </a:t>
            </a:r>
            <a:r>
              <a:rPr dirty="0" err="1">
                <a:latin typeface="+mn-lt"/>
              </a:rPr>
              <a:t>problémák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hiányok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​a </a:t>
            </a:r>
            <a:r>
              <a:rPr dirty="0" err="1">
                <a:latin typeface="+mn-lt"/>
              </a:rPr>
              <a:t>fotó</a:t>
            </a:r>
            <a:r>
              <a:rPr dirty="0">
                <a:latin typeface="+mn-lt"/>
              </a:rPr>
              <a:t> mint </a:t>
            </a:r>
            <a:r>
              <a:rPr dirty="0" err="1">
                <a:latin typeface="+mn-lt"/>
              </a:rPr>
              <a:t>vizuális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adathordozó</a:t>
            </a:r>
            <a:r>
              <a:rPr dirty="0">
                <a:latin typeface="+mn-lt"/>
              </a:rPr>
              <a:t> - </a:t>
            </a:r>
            <a:r>
              <a:rPr dirty="0" err="1">
                <a:latin typeface="+mn-lt"/>
              </a:rPr>
              <a:t>tartalomrétegek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képi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sűrítés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vizsgálható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témák</a:t>
            </a:r>
            <a:r>
              <a:rPr dirty="0">
                <a:latin typeface="+mn-lt"/>
              </a:rPr>
              <a:t>: </a:t>
            </a:r>
            <a:endParaRPr lang="hu-HU" dirty="0">
              <a:latin typeface="+mn-lt"/>
            </a:endParaRPr>
          </a:p>
          <a:p>
            <a:pPr lvl="1"/>
            <a:r>
              <a:rPr dirty="0" err="1">
                <a:latin typeface="+mn-lt"/>
              </a:rPr>
              <a:t>társadalmi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szerveződések</a:t>
            </a:r>
            <a:r>
              <a:rPr dirty="0">
                <a:latin typeface="+mn-lt"/>
              </a:rPr>
              <a:t> (</a:t>
            </a:r>
            <a:r>
              <a:rPr dirty="0" err="1">
                <a:latin typeface="+mn-lt"/>
              </a:rPr>
              <a:t>család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egyletek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társaságok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csoportok</a:t>
            </a:r>
            <a:r>
              <a:rPr dirty="0">
                <a:latin typeface="+mn-lt"/>
              </a:rPr>
              <a:t>)</a:t>
            </a:r>
            <a:endParaRPr lang="hu-HU" dirty="0">
              <a:latin typeface="+mn-lt"/>
            </a:endParaRPr>
          </a:p>
          <a:p>
            <a:pPr lvl="1"/>
            <a:r>
              <a:rPr dirty="0" err="1">
                <a:latin typeface="+mn-lt"/>
              </a:rPr>
              <a:t>az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életmód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jellemzői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adott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korban</a:t>
            </a:r>
            <a:r>
              <a:rPr dirty="0">
                <a:latin typeface="+mn-lt"/>
              </a:rPr>
              <a:t>/</a:t>
            </a:r>
            <a:r>
              <a:rPr dirty="0" err="1">
                <a:latin typeface="+mn-lt"/>
              </a:rPr>
              <a:t>változások</a:t>
            </a:r>
            <a:endParaRPr lang="hu-HU" dirty="0">
              <a:latin typeface="+mn-lt"/>
            </a:endParaRPr>
          </a:p>
          <a:p>
            <a:pPr lvl="1"/>
            <a:r>
              <a:rPr dirty="0" err="1">
                <a:latin typeface="+mn-lt"/>
              </a:rPr>
              <a:t>munka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szórakozás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kapcsolatok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tágyi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kultúra</a:t>
            </a:r>
            <a:endParaRPr lang="hu-HU" dirty="0">
              <a:latin typeface="+mn-lt"/>
            </a:endParaRPr>
          </a:p>
          <a:p>
            <a:pPr lvl="1"/>
            <a:r>
              <a:rPr dirty="0">
                <a:latin typeface="+mn-lt"/>
              </a:rPr>
              <a:t>​gender</a:t>
            </a:r>
            <a:endParaRPr lang="hu-HU" dirty="0">
              <a:latin typeface="+mn-lt"/>
            </a:endParaRPr>
          </a:p>
          <a:p>
            <a:pPr lvl="1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események</a:t>
            </a:r>
            <a:endParaRPr lang="hu-HU" dirty="0">
              <a:latin typeface="+mn-lt"/>
            </a:endParaRPr>
          </a:p>
          <a:p>
            <a:pPr lvl="1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képhasználat</a:t>
            </a:r>
            <a:r>
              <a:rPr dirty="0">
                <a:latin typeface="+mn-lt"/>
              </a:rPr>
              <a:t>, a </a:t>
            </a:r>
            <a:r>
              <a:rPr dirty="0" err="1">
                <a:latin typeface="+mn-lt"/>
              </a:rPr>
              <a:t>fotók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szerepei</a:t>
            </a:r>
            <a:r>
              <a:rPr dirty="0">
                <a:latin typeface="+mn-lt"/>
              </a:rPr>
              <a:t> (</a:t>
            </a:r>
            <a:r>
              <a:rPr dirty="0" err="1">
                <a:latin typeface="+mn-lt"/>
              </a:rPr>
              <a:t>családi</a:t>
            </a:r>
            <a:r>
              <a:rPr dirty="0">
                <a:latin typeface="+mn-lt"/>
              </a:rPr>
              <a:t>/</a:t>
            </a:r>
            <a:r>
              <a:rPr dirty="0" err="1">
                <a:latin typeface="+mn-lt"/>
              </a:rPr>
              <a:t>csoport</a:t>
            </a:r>
            <a:r>
              <a:rPr dirty="0"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 txBox="1">
            <a:spLocks noGrp="1"/>
          </p:cNvSpPr>
          <p:nvPr>
            <p:ph type="body" idx="1"/>
          </p:nvPr>
        </p:nvSpPr>
        <p:spPr>
          <a:xfrm>
            <a:off x="304800" y="990601"/>
            <a:ext cx="4175125" cy="51181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indent="0" algn="l">
              <a:buNone/>
            </a:pPr>
            <a:r>
              <a:rPr sz="2800" dirty="0" err="1">
                <a:latin typeface="+mn-lt"/>
              </a:rPr>
              <a:t>Vizuális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antropológia</a:t>
            </a:r>
            <a:endParaRPr lang="hu-HU" sz="2800" dirty="0">
              <a:latin typeface="+mn-lt"/>
            </a:endParaRPr>
          </a:p>
          <a:p>
            <a:pPr lvl="0" indent="0" algn="l">
              <a:buNone/>
            </a:pP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módszer</a:t>
            </a:r>
            <a:r>
              <a:rPr dirty="0">
                <a:latin typeface="+mn-lt"/>
              </a:rPr>
              <a:t>: </a:t>
            </a:r>
            <a:r>
              <a:rPr dirty="0" err="1">
                <a:latin typeface="+mn-lt"/>
              </a:rPr>
              <a:t>kutatói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fényképek</a:t>
            </a:r>
            <a:r>
              <a:rPr dirty="0">
                <a:latin typeface="+mn-lt"/>
              </a:rPr>
              <a:t>/film </a:t>
            </a:r>
            <a:r>
              <a:rPr dirty="0" err="1">
                <a:latin typeface="+mn-lt"/>
              </a:rPr>
              <a:t>készítése</a:t>
            </a:r>
            <a:r>
              <a:rPr dirty="0">
                <a:latin typeface="+mn-lt"/>
              </a:rPr>
              <a:t>, </a:t>
            </a:r>
            <a:r>
              <a:rPr dirty="0" err="1">
                <a:latin typeface="+mn-lt"/>
              </a:rPr>
              <a:t>vizsgálata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Európán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kívüli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társadalmak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kortárs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jelenségek</a:t>
            </a:r>
            <a:endParaRPr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2"/>
          </p:nvPr>
        </p:nvSpPr>
        <p:spPr>
          <a:xfrm>
            <a:off x="4651375" y="990601"/>
            <a:ext cx="4225925" cy="5118099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indent="0" algn="l">
              <a:buNone/>
            </a:pPr>
            <a:r>
              <a:rPr sz="2800" dirty="0" err="1">
                <a:latin typeface="+mn-lt"/>
              </a:rPr>
              <a:t>Vizuális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etnográfia</a:t>
            </a:r>
            <a:endParaRPr lang="hu-HU" sz="2800" dirty="0">
              <a:latin typeface="+mn-lt"/>
            </a:endParaRPr>
          </a:p>
          <a:p>
            <a:pPr lvl="0" indent="0" algn="l">
              <a:buNone/>
            </a:pP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adatközlők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képeinek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vizsgálata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helyi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társadalom</a:t>
            </a:r>
            <a:endParaRPr dirty="0">
              <a:latin typeface="+mn-lt"/>
            </a:endParaRPr>
          </a:p>
          <a:p>
            <a:pPr lvl="0" algn="l"/>
            <a:r>
              <a:rPr dirty="0">
                <a:latin typeface="+mn-lt"/>
              </a:rPr>
              <a:t>​</a:t>
            </a:r>
            <a:r>
              <a:rPr dirty="0" err="1">
                <a:latin typeface="+mn-lt"/>
              </a:rPr>
              <a:t>sok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esetben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retrospektív</a:t>
            </a:r>
            <a:endParaRPr dirty="0"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4080328"/>
            <a:ext cx="2974975" cy="191248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25" y="4887839"/>
            <a:ext cx="3622675" cy="197016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37" y="4054098"/>
            <a:ext cx="3213100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457200" y="27305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3600" dirty="0" err="1"/>
              <a:t>Képgyűjtés</a:t>
            </a:r>
            <a:r>
              <a:rPr sz="3600" dirty="0"/>
              <a:t> a </a:t>
            </a:r>
            <a:r>
              <a:rPr sz="3600" dirty="0" err="1"/>
              <a:t>gyakorlatban</a:t>
            </a:r>
            <a:endParaRPr sz="3600" dirty="0"/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181101"/>
            <a:ext cx="8229600" cy="49276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 fontScale="85000" lnSpcReduction="10000"/>
          </a:bodyPr>
          <a:lstStyle/>
          <a:p>
            <a:pPr lvl="0" algn="l"/>
            <a:r>
              <a:rPr sz="2400" dirty="0" err="1">
                <a:latin typeface="+mn-lt"/>
              </a:rPr>
              <a:t>meglévő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gyűjtemények</a:t>
            </a:r>
            <a:r>
              <a:rPr sz="2400" dirty="0">
                <a:latin typeface="+mn-lt"/>
              </a:rPr>
              <a:t>: </a:t>
            </a:r>
            <a:r>
              <a:rPr sz="2400" dirty="0" err="1">
                <a:latin typeface="+mn-lt"/>
              </a:rPr>
              <a:t>múzeumi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levéltári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kép-együttesek</a:t>
            </a:r>
            <a:r>
              <a:rPr sz="2400" dirty="0">
                <a:latin typeface="+mn-lt"/>
              </a:rPr>
              <a:t> - </a:t>
            </a:r>
            <a:r>
              <a:rPr sz="2400" dirty="0" err="1">
                <a:latin typeface="+mn-lt"/>
              </a:rPr>
              <a:t>problémák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családi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fotókorpuszok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magán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fotó-együttesek</a:t>
            </a:r>
            <a:r>
              <a:rPr sz="2400" dirty="0">
                <a:latin typeface="+mn-lt"/>
              </a:rPr>
              <a:t> (</a:t>
            </a:r>
            <a:r>
              <a:rPr sz="2400" dirty="0" err="1">
                <a:latin typeface="+mn-lt"/>
              </a:rPr>
              <a:t>amatőr</a:t>
            </a:r>
            <a:r>
              <a:rPr sz="2400" dirty="0">
                <a:latin typeface="+mn-lt"/>
              </a:rPr>
              <a:t>/</a:t>
            </a:r>
            <a:r>
              <a:rPr sz="2400" dirty="0" err="1">
                <a:latin typeface="+mn-lt"/>
              </a:rPr>
              <a:t>profi</a:t>
            </a:r>
            <a:r>
              <a:rPr sz="2400" dirty="0">
                <a:latin typeface="+mn-lt"/>
              </a:rPr>
              <a:t>)</a:t>
            </a: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csoportok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kép-együttesei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módszer</a:t>
            </a:r>
            <a:r>
              <a:rPr sz="2400" dirty="0">
                <a:latin typeface="+mn-lt"/>
              </a:rPr>
              <a:t> a </a:t>
            </a:r>
            <a:r>
              <a:rPr sz="2400" dirty="0" err="1">
                <a:latin typeface="+mn-lt"/>
              </a:rPr>
              <a:t>témához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igazodik</a:t>
            </a:r>
            <a:r>
              <a:rPr sz="2400" dirty="0">
                <a:latin typeface="+mn-lt"/>
              </a:rPr>
              <a:t> - </a:t>
            </a:r>
            <a:r>
              <a:rPr sz="2400" dirty="0" err="1">
                <a:latin typeface="+mn-lt"/>
              </a:rPr>
              <a:t>teljes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kép-együttes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vizsgálata</a:t>
            </a:r>
            <a:r>
              <a:rPr sz="2400" dirty="0">
                <a:latin typeface="+mn-lt"/>
              </a:rPr>
              <a:t> / </a:t>
            </a:r>
            <a:r>
              <a:rPr sz="2400" dirty="0" err="1">
                <a:latin typeface="+mn-lt"/>
              </a:rPr>
              <a:t>bizonyos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képtípusok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kiválasztása</a:t>
            </a:r>
            <a:r>
              <a:rPr sz="2400" dirty="0">
                <a:latin typeface="+mn-lt"/>
              </a:rPr>
              <a:t> DE</a:t>
            </a:r>
            <a:r>
              <a:rPr lang="hu-HU" sz="2400" dirty="0">
                <a:latin typeface="+mn-lt"/>
              </a:rPr>
              <a:t>!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kontextus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képek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megfelelő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tárolása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képek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digitalizálása</a:t>
            </a:r>
            <a:endParaRPr sz="2400" dirty="0">
              <a:latin typeface="+mn-lt"/>
            </a:endParaRPr>
          </a:p>
          <a:p>
            <a:pPr lvl="0" algn="l"/>
            <a:r>
              <a:rPr sz="2400" dirty="0">
                <a:latin typeface="+mn-lt"/>
              </a:rPr>
              <a:t>​</a:t>
            </a:r>
            <a:r>
              <a:rPr sz="2400" dirty="0" err="1">
                <a:latin typeface="+mn-lt"/>
              </a:rPr>
              <a:t>képpel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együtt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felgyűjtendő</a:t>
            </a:r>
            <a:r>
              <a:rPr sz="2400" dirty="0">
                <a:latin typeface="+mn-lt"/>
              </a:rPr>
              <a:t> </a:t>
            </a:r>
            <a:r>
              <a:rPr lang="hu-HU" sz="2400" dirty="0">
                <a:latin typeface="+mn-lt"/>
              </a:rPr>
              <a:t>információk</a:t>
            </a:r>
            <a:r>
              <a:rPr sz="2400" dirty="0">
                <a:latin typeface="+mn-lt"/>
              </a:rPr>
              <a:t>: </a:t>
            </a:r>
            <a:r>
              <a:rPr sz="2400" dirty="0" err="1">
                <a:latin typeface="+mn-lt"/>
              </a:rPr>
              <a:t>személyes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adatok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szereplők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helyszín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minden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amit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tudnak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mondani</a:t>
            </a:r>
            <a:r>
              <a:rPr sz="2400" dirty="0">
                <a:latin typeface="+mn-lt"/>
              </a:rPr>
              <a:t> a </a:t>
            </a:r>
            <a:r>
              <a:rPr sz="2400" dirty="0" err="1">
                <a:latin typeface="+mn-lt"/>
              </a:rPr>
              <a:t>fotóról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tárolás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eredeti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helye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formája</a:t>
            </a:r>
            <a:r>
              <a:rPr sz="2400" dirty="0">
                <a:latin typeface="+mn-lt"/>
              </a:rPr>
              <a:t>, a </a:t>
            </a:r>
            <a:r>
              <a:rPr sz="2400" dirty="0" err="1">
                <a:latin typeface="+mn-lt"/>
              </a:rPr>
              <a:t>kép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eredeti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szerepe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ki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készítette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miért</a:t>
            </a:r>
            <a:r>
              <a:rPr sz="2400" dirty="0">
                <a:latin typeface="+mn-lt"/>
              </a:rPr>
              <a:t>, </a:t>
            </a:r>
            <a:r>
              <a:rPr lang="hu-HU" sz="2400" dirty="0">
                <a:latin typeface="+mn-lt"/>
              </a:rPr>
              <a:t>m</a:t>
            </a:r>
            <a:r>
              <a:rPr sz="2400" dirty="0" err="1">
                <a:latin typeface="+mn-lt"/>
              </a:rPr>
              <a:t>ilyen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eszközzel</a:t>
            </a:r>
            <a:r>
              <a:rPr sz="2400" dirty="0">
                <a:latin typeface="+mn-lt"/>
              </a:rPr>
              <a:t>, </a:t>
            </a:r>
            <a:r>
              <a:rPr sz="2400" dirty="0" err="1">
                <a:latin typeface="+mn-lt"/>
              </a:rPr>
              <a:t>hol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hívták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elő</a:t>
            </a:r>
            <a:r>
              <a:rPr lang="hu-HU" sz="2400" dirty="0">
                <a:latin typeface="+mn-lt"/>
              </a:rPr>
              <a:t>, stb.</a:t>
            </a:r>
            <a:endParaRPr sz="2400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dirty="0"/>
              <a:t> </a:t>
            </a:r>
            <a:r>
              <a:rPr sz="4000" dirty="0">
                <a:latin typeface="+mn-lt"/>
              </a:rPr>
              <a:t>A </a:t>
            </a:r>
            <a:r>
              <a:rPr sz="4000" dirty="0" err="1">
                <a:latin typeface="+mn-lt"/>
              </a:rPr>
              <a:t>képgyűjtés</a:t>
            </a:r>
            <a:r>
              <a:rPr sz="4000" dirty="0">
                <a:latin typeface="+mn-lt"/>
              </a:rPr>
              <a:t> </a:t>
            </a:r>
            <a:r>
              <a:rPr sz="4000" dirty="0" err="1">
                <a:latin typeface="+mn-lt"/>
              </a:rPr>
              <a:t>nehézségei</a:t>
            </a:r>
            <a:endParaRPr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l"/>
            <a:r>
              <a:rPr sz="2800" dirty="0" err="1">
                <a:latin typeface="+mn-lt"/>
              </a:rPr>
              <a:t>adatközlők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megtalálása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kellő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mennyiségű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információ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összegyűjtése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puha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módszerek</a:t>
            </a:r>
            <a:endParaRPr sz="2800" dirty="0">
              <a:latin typeface="+mn-lt"/>
            </a:endParaRPr>
          </a:p>
          <a:p>
            <a:pPr lvl="0" algn="l"/>
            <a:r>
              <a:rPr sz="2800" dirty="0">
                <a:latin typeface="+mn-lt"/>
              </a:rPr>
              <a:t>​</a:t>
            </a:r>
            <a:r>
              <a:rPr sz="2800" dirty="0" err="1">
                <a:latin typeface="+mn-lt"/>
              </a:rPr>
              <a:t>nagy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mennyiség</a:t>
            </a:r>
            <a:endParaRPr sz="28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anchor="t"/>
          <a:lstStyle/>
          <a:p>
            <a:pPr lvl="0" algn="ctr"/>
            <a:r>
              <a:rPr sz="4000" dirty="0" err="1">
                <a:latin typeface="+mn-lt"/>
              </a:rPr>
              <a:t>Néhány</a:t>
            </a:r>
            <a:r>
              <a:rPr sz="4000" dirty="0">
                <a:latin typeface="+mn-lt"/>
              </a:rPr>
              <a:t> </a:t>
            </a:r>
            <a:r>
              <a:rPr sz="4000" dirty="0" err="1">
                <a:latin typeface="+mn-lt"/>
              </a:rPr>
              <a:t>szó</a:t>
            </a:r>
            <a:r>
              <a:rPr sz="4000" dirty="0">
                <a:latin typeface="+mn-lt"/>
              </a:rPr>
              <a:t> a </a:t>
            </a:r>
            <a:r>
              <a:rPr sz="4000" dirty="0" err="1">
                <a:latin typeface="+mn-lt"/>
              </a:rPr>
              <a:t>képtípusokról</a:t>
            </a:r>
            <a:endParaRPr sz="4000" dirty="0">
              <a:latin typeface="+mn-lt"/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57200" y="1092200"/>
            <a:ext cx="8229600" cy="5511799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lvl="0" indent="0" algn="l">
              <a:buNone/>
            </a:pPr>
            <a:r>
              <a:rPr lang="hu-HU" sz="2700" dirty="0">
                <a:latin typeface="+mn-lt"/>
              </a:rPr>
              <a:t>A </a:t>
            </a:r>
            <a:r>
              <a:rPr sz="2700" dirty="0" err="1">
                <a:latin typeface="+mn-lt"/>
              </a:rPr>
              <a:t>csoportosítás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szempontjai</a:t>
            </a:r>
            <a:r>
              <a:rPr lang="hu-HU" sz="2700" dirty="0">
                <a:latin typeface="+mn-lt"/>
              </a:rPr>
              <a:t>: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ábrázolt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személyek</a:t>
            </a:r>
            <a:r>
              <a:rPr sz="2700" dirty="0">
                <a:latin typeface="+mn-lt"/>
              </a:rPr>
              <a:t> (</a:t>
            </a:r>
            <a:r>
              <a:rPr sz="2700" dirty="0" err="1">
                <a:latin typeface="+mn-lt"/>
              </a:rPr>
              <a:t>csopotkép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portré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kapcsolatok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hierarchia</a:t>
            </a:r>
            <a:r>
              <a:rPr sz="2700" dirty="0">
                <a:latin typeface="+mn-lt"/>
              </a:rPr>
              <a:t>)</a:t>
            </a: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kép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készítője</a:t>
            </a:r>
            <a:r>
              <a:rPr sz="2700" dirty="0">
                <a:latin typeface="+mn-lt"/>
              </a:rPr>
              <a:t> (</a:t>
            </a:r>
            <a:r>
              <a:rPr sz="2700" dirty="0" err="1">
                <a:latin typeface="+mn-lt"/>
              </a:rPr>
              <a:t>hivatásos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amatőr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magán</a:t>
            </a:r>
            <a:r>
              <a:rPr sz="2700" dirty="0">
                <a:latin typeface="+mn-lt"/>
              </a:rPr>
              <a:t>)</a:t>
            </a: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képi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szituáció</a:t>
            </a:r>
            <a:r>
              <a:rPr sz="2700" dirty="0">
                <a:latin typeface="+mn-lt"/>
              </a:rPr>
              <a:t> (</a:t>
            </a:r>
            <a:r>
              <a:rPr sz="2700" dirty="0" err="1">
                <a:latin typeface="+mn-lt"/>
              </a:rPr>
              <a:t>beállított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spontán</a:t>
            </a:r>
            <a:r>
              <a:rPr sz="2700" dirty="0">
                <a:latin typeface="+mn-lt"/>
              </a:rPr>
              <a:t>)</a:t>
            </a:r>
            <a:endParaRPr lang="hu-HU" sz="2700" dirty="0">
              <a:latin typeface="+mn-lt"/>
            </a:endParaRPr>
          </a:p>
          <a:p>
            <a:pPr lvl="0" algn="l"/>
            <a:r>
              <a:rPr lang="hu-HU" sz="2700" dirty="0">
                <a:latin typeface="+mn-lt"/>
              </a:rPr>
              <a:t>képkészítés alkalma</a:t>
            </a:r>
            <a:endParaRPr sz="2700" dirty="0">
              <a:latin typeface="+mn-lt"/>
            </a:endParaRP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kép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szerepe</a:t>
            </a:r>
            <a:r>
              <a:rPr sz="2700" dirty="0">
                <a:latin typeface="+mn-lt"/>
              </a:rPr>
              <a:t> (</a:t>
            </a:r>
            <a:r>
              <a:rPr sz="2700" dirty="0" err="1">
                <a:latin typeface="+mn-lt"/>
              </a:rPr>
              <a:t>dokumentálás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emlékeztetés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hiánypótlás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kinyikatkoztatás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stb</a:t>
            </a:r>
            <a:r>
              <a:rPr sz="2700" dirty="0">
                <a:latin typeface="+mn-lt"/>
              </a:rPr>
              <a:t>.)</a:t>
            </a:r>
          </a:p>
          <a:p>
            <a:pPr lvl="0" algn="l"/>
            <a:r>
              <a:rPr sz="2700" dirty="0">
                <a:latin typeface="+mn-lt"/>
              </a:rPr>
              <a:t>​</a:t>
            </a:r>
            <a:r>
              <a:rPr sz="2700" dirty="0" err="1">
                <a:latin typeface="+mn-lt"/>
              </a:rPr>
              <a:t>kép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helye</a:t>
            </a:r>
            <a:r>
              <a:rPr sz="2700" dirty="0">
                <a:latin typeface="+mn-lt"/>
              </a:rPr>
              <a:t> (</a:t>
            </a:r>
            <a:r>
              <a:rPr sz="2700" dirty="0" err="1">
                <a:latin typeface="+mn-lt"/>
              </a:rPr>
              <a:t>publikus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szféra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magán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szféra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publikus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tere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intim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szféra</a:t>
            </a:r>
            <a:r>
              <a:rPr sz="2700" dirty="0">
                <a:latin typeface="+mn-lt"/>
              </a:rPr>
              <a:t>, </a:t>
            </a:r>
            <a:r>
              <a:rPr sz="2700" dirty="0" err="1">
                <a:latin typeface="+mn-lt"/>
              </a:rPr>
              <a:t>zárt</a:t>
            </a:r>
            <a:r>
              <a:rPr sz="2700" dirty="0">
                <a:latin typeface="+mn-lt"/>
              </a:rPr>
              <a:t> </a:t>
            </a:r>
            <a:r>
              <a:rPr sz="2700" dirty="0" err="1">
                <a:latin typeface="+mn-lt"/>
              </a:rPr>
              <a:t>tér</a:t>
            </a:r>
            <a:r>
              <a:rPr sz="2700" dirty="0">
                <a:latin typeface="+mn-lt"/>
              </a:rPr>
              <a:t>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240</TotalTime>
  <Words>652</Words>
  <Application>Microsoft Office PowerPoint</Application>
  <PresentationFormat>Diavetítés a képernyőre (4:3 oldalarány)</PresentationFormat>
  <Paragraphs>93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A családi fényképek értelmezési és gyűjtési lehetőségeiről</vt:lpstr>
      <vt:lpstr>Az előadás vázlata</vt:lpstr>
      <vt:lpstr>A fotográfia történetének legfontosabb állomásai</vt:lpstr>
      <vt:lpstr>PowerPoint-bemutató</vt:lpstr>
      <vt:lpstr>A fénykép és a társadalomtudományok</vt:lpstr>
      <vt:lpstr>PowerPoint-bemutató</vt:lpstr>
      <vt:lpstr>Képgyűjtés a gyakorlatban</vt:lpstr>
      <vt:lpstr> A képgyűjtés nehézségei</vt:lpstr>
      <vt:lpstr>Néhány szó a képtípusokról</vt:lpstr>
      <vt:lpstr>Az elbeszélés</vt:lpstr>
      <vt:lpstr>A képelemzés lehetőségei a 21. században</vt:lpstr>
      <vt:lpstr>Etikai kérdések</vt:lpstr>
      <vt:lpstr>Eseményfotózás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Tvyky</dc:creator>
  <cp:lastModifiedBy>Zsuzsa B.</cp:lastModifiedBy>
  <cp:revision>15</cp:revision>
  <dcterms:modified xsi:type="dcterms:W3CDTF">2020-12-04T15:00:36Z</dcterms:modified>
</cp:coreProperties>
</file>